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4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80" r:id="rId2"/>
    <p:sldId id="334" r:id="rId3"/>
    <p:sldId id="335" r:id="rId4"/>
    <p:sldId id="426" r:id="rId5"/>
    <p:sldId id="309" r:id="rId6"/>
    <p:sldId id="412" r:id="rId7"/>
    <p:sldId id="343" r:id="rId8"/>
    <p:sldId id="392" r:id="rId9"/>
    <p:sldId id="405" r:id="rId10"/>
    <p:sldId id="344" r:id="rId11"/>
    <p:sldId id="380" r:id="rId12"/>
    <p:sldId id="408" r:id="rId13"/>
    <p:sldId id="410" r:id="rId14"/>
    <p:sldId id="411" r:id="rId15"/>
    <p:sldId id="348" r:id="rId16"/>
    <p:sldId id="393" r:id="rId17"/>
    <p:sldId id="345" r:id="rId18"/>
    <p:sldId id="404" r:id="rId19"/>
    <p:sldId id="394" r:id="rId20"/>
    <p:sldId id="389" r:id="rId21"/>
    <p:sldId id="347" r:id="rId22"/>
    <p:sldId id="340" r:id="rId23"/>
    <p:sldId id="373" r:id="rId24"/>
    <p:sldId id="374" r:id="rId25"/>
    <p:sldId id="375" r:id="rId26"/>
    <p:sldId id="376" r:id="rId27"/>
    <p:sldId id="377" r:id="rId28"/>
    <p:sldId id="378" r:id="rId29"/>
    <p:sldId id="381" r:id="rId30"/>
    <p:sldId id="382" r:id="rId31"/>
    <p:sldId id="383" r:id="rId32"/>
    <p:sldId id="379" r:id="rId33"/>
    <p:sldId id="372" r:id="rId34"/>
    <p:sldId id="384" r:id="rId35"/>
    <p:sldId id="385" r:id="rId36"/>
    <p:sldId id="421" r:id="rId37"/>
    <p:sldId id="337" r:id="rId38"/>
    <p:sldId id="416" r:id="rId39"/>
    <p:sldId id="418" r:id="rId40"/>
    <p:sldId id="417" r:id="rId41"/>
    <p:sldId id="419" r:id="rId42"/>
    <p:sldId id="395" r:id="rId43"/>
    <p:sldId id="355" r:id="rId44"/>
    <p:sldId id="386" r:id="rId45"/>
    <p:sldId id="396" r:id="rId46"/>
    <p:sldId id="414" r:id="rId47"/>
    <p:sldId id="424" r:id="rId48"/>
    <p:sldId id="425" r:id="rId49"/>
    <p:sldId id="400" r:id="rId50"/>
    <p:sldId id="427" r:id="rId5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F5841F"/>
    <a:srgbClr val="24616E"/>
    <a:srgbClr val="FFFF99"/>
    <a:srgbClr val="AA8D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67325" autoAdjust="0"/>
  </p:normalViewPr>
  <p:slideViewPr>
    <p:cSldViewPr>
      <p:cViewPr varScale="1">
        <p:scale>
          <a:sx n="47" d="100"/>
          <a:sy n="47" d="100"/>
        </p:scale>
        <p:origin x="1840" y="4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55" d="100"/>
          <a:sy n="55" d="100"/>
        </p:scale>
        <p:origin x="163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Billiet\Desktop\BiBi\M3\Survey%20Gizmo%20Export%20-%20SHL_5.27.15_weight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EBilliet\Desktop\BiBi\M3\Survey%20Gizmo%20Export%20-%20SHL_5.27.15_weighted.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EBilliet\Desktop\BiBi\M3\Survey%20Gizmo%20Export%20-%20SHL_5.27.15_weighted.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sng" strike="noStrike" kern="1200" spc="0" baseline="0">
                <a:solidFill>
                  <a:schemeClr val="tx1">
                    <a:lumMod val="65000"/>
                    <a:lumOff val="35000"/>
                  </a:schemeClr>
                </a:solidFill>
                <a:latin typeface="+mn-lt"/>
                <a:ea typeface="+mn-ea"/>
                <a:cs typeface="+mn-cs"/>
              </a:defRPr>
            </a:pPr>
            <a:r>
              <a:rPr lang="en-US" sz="2400" b="1" u="sng"/>
              <a:t>How well were the objectives achieved?</a:t>
            </a:r>
          </a:p>
        </c:rich>
      </c:tx>
      <c:overlay val="0"/>
      <c:spPr>
        <a:noFill/>
        <a:ln>
          <a:noFill/>
        </a:ln>
        <a:effectLst/>
      </c:spPr>
      <c:txPr>
        <a:bodyPr rot="0" spcFirstLastPara="1" vertOverflow="ellipsis" vert="horz" wrap="square" anchor="ctr" anchorCtr="1"/>
        <a:lstStyle/>
        <a:p>
          <a:pPr>
            <a:defRPr sz="2400" b="1" i="0" u="sng"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0"/>
          <c:tx>
            <c:strRef>
              <c:f>'graphing-evalresults'!$A$4</c:f>
              <c:strCache>
                <c:ptCount val="1"/>
                <c:pt idx="0">
                  <c:v>Participants learned a process to consolidate data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'graphing-evalresults'!$B$6:$B$8</c:f>
              <c:numCache>
                <c:formatCode>0%</c:formatCode>
                <c:ptCount val="3"/>
                <c:pt idx="0">
                  <c:v>0</c:v>
                </c:pt>
                <c:pt idx="1">
                  <c:v>0.1774</c:v>
                </c:pt>
                <c:pt idx="2">
                  <c:v>0.8226</c:v>
                </c:pt>
              </c:numCache>
            </c:numRef>
          </c:val>
        </c:ser>
        <c:ser>
          <c:idx val="1"/>
          <c:order val="1"/>
          <c:tx>
            <c:strRef>
              <c:f>'graphing-evalresults'!$A$9</c:f>
              <c:strCache>
                <c:ptCount val="1"/>
                <c:pt idx="0">
                  <c:v>Participants gained tools to implement Continuous Program Improvement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'graphing-evalresults'!$B$11:$B$13</c:f>
              <c:numCache>
                <c:formatCode>0%</c:formatCode>
                <c:ptCount val="3"/>
                <c:pt idx="0">
                  <c:v>0</c:v>
                </c:pt>
                <c:pt idx="1">
                  <c:v>0.11509999999999999</c:v>
                </c:pt>
                <c:pt idx="2">
                  <c:v>0.88490000000000002</c:v>
                </c:pt>
              </c:numCache>
            </c:numRef>
          </c:val>
        </c:ser>
        <c:ser>
          <c:idx val="0"/>
          <c:order val="2"/>
          <c:tx>
            <c:strRef>
              <c:f>'graphing-evalresults'!$A$14</c:f>
              <c:strCache>
                <c:ptCount val="1"/>
                <c:pt idx="0">
                  <c:v>Participants identified next steps and actions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'graphing-evalresults'!$A$16:$A$18</c:f>
              <c:strCache>
                <c:ptCount val="3"/>
                <c:pt idx="0">
                  <c:v>Did not achieve</c:v>
                </c:pt>
                <c:pt idx="1">
                  <c:v>Partially achieved</c:v>
                </c:pt>
                <c:pt idx="2">
                  <c:v>Achieved</c:v>
                </c:pt>
              </c:strCache>
            </c:strRef>
          </c:cat>
          <c:val>
            <c:numRef>
              <c:f>'graphing-evalresults'!$B$16:$B$18</c:f>
              <c:numCache>
                <c:formatCode>0%</c:formatCode>
                <c:ptCount val="3"/>
                <c:pt idx="0">
                  <c:v>2.1399999999999999E-2</c:v>
                </c:pt>
                <c:pt idx="1">
                  <c:v>0.26429999999999998</c:v>
                </c:pt>
                <c:pt idx="2">
                  <c:v>0.71430000000000005</c:v>
                </c:pt>
              </c:numCache>
            </c:numRef>
          </c:val>
        </c:ser>
        <c:dLbls>
          <c:showLegendKey val="0"/>
          <c:showVal val="1"/>
          <c:showCatName val="0"/>
          <c:showSerName val="0"/>
          <c:showPercent val="0"/>
          <c:showBubbleSize val="0"/>
        </c:dLbls>
        <c:gapWidth val="75"/>
        <c:axId val="235172464"/>
        <c:axId val="235172856"/>
      </c:barChart>
      <c:catAx>
        <c:axId val="235172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35172856"/>
        <c:crosses val="autoZero"/>
        <c:auto val="1"/>
        <c:lblAlgn val="ctr"/>
        <c:lblOffset val="100"/>
        <c:noMultiLvlLbl val="0"/>
      </c:catAx>
      <c:valAx>
        <c:axId val="235172856"/>
        <c:scaling>
          <c:orientation val="minMax"/>
          <c:max val="1"/>
          <c:min val="0"/>
        </c:scaling>
        <c:delete val="0"/>
        <c:axPos val="l"/>
        <c:numFmt formatCode="0%" sourceLinked="0"/>
        <c:majorTickMark val="cross"/>
        <c:minorTickMark val="none"/>
        <c:tickLblPos val="nextTo"/>
        <c:spPr>
          <a:noFill/>
          <a:ln>
            <a:solidFill>
              <a:schemeClr val="accent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35172464"/>
        <c:crosses val="autoZero"/>
        <c:crossBetween val="between"/>
        <c:majorUnit val="0.2"/>
      </c:valAx>
      <c:spPr>
        <a:noFill/>
        <a:ln>
          <a:noFill/>
        </a:ln>
        <a:effectLst/>
      </c:spPr>
    </c:plotArea>
    <c:legend>
      <c:legendPos val="t"/>
      <c:layout>
        <c:manualLayout>
          <c:xMode val="edge"/>
          <c:yMode val="edge"/>
          <c:x val="0"/>
          <c:y val="8.7089890488930274E-2"/>
          <c:w val="1"/>
          <c:h val="0.1886663623568792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cap="none" spc="20" baseline="0">
                <a:solidFill>
                  <a:schemeClr val="tx1"/>
                </a:solidFill>
                <a:latin typeface="+mn-lt"/>
                <a:ea typeface="+mn-ea"/>
                <a:cs typeface="+mn-cs"/>
              </a:defRPr>
            </a:pPr>
            <a:r>
              <a:rPr lang="en-US" sz="2400" b="1" dirty="0"/>
              <a:t>How would you rate the following workshop components?</a:t>
            </a:r>
          </a:p>
        </c:rich>
      </c:tx>
      <c:overlay val="0"/>
      <c:spPr>
        <a:noFill/>
        <a:ln>
          <a:noFill/>
        </a:ln>
        <a:effectLst/>
      </c:spPr>
      <c:txPr>
        <a:bodyPr rot="0" spcFirstLastPara="1" vertOverflow="ellipsis" vert="horz" wrap="square" anchor="ctr" anchorCtr="1"/>
        <a:lstStyle/>
        <a:p>
          <a:pPr>
            <a:defRPr sz="2400" b="1" i="0" u="none" strike="noStrike" kern="1200" cap="none" spc="2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'graphing-evalresults'!$A$24</c:f>
              <c:strCache>
                <c:ptCount val="1"/>
                <c:pt idx="0">
                  <c:v>Poor</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'graphing-evalresults'!$B$23:$E$23</c:f>
              <c:strCache>
                <c:ptCount val="2"/>
                <c:pt idx="0">
                  <c:v>Content</c:v>
                </c:pt>
                <c:pt idx="1">
                  <c:v>Resources</c:v>
                </c:pt>
              </c:strCache>
              <c:extLst/>
            </c:strRef>
          </c:cat>
          <c:val>
            <c:numRef>
              <c:f>'graphing-evalresults'!$B$24:$E$24</c:f>
              <c:numCache>
                <c:formatCode>0%</c:formatCode>
                <c:ptCount val="2"/>
                <c:pt idx="0">
                  <c:v>0</c:v>
                </c:pt>
                <c:pt idx="1">
                  <c:v>0</c:v>
                </c:pt>
              </c:numCache>
              <c:extLst/>
            </c:numRef>
          </c:val>
        </c:ser>
        <c:ser>
          <c:idx val="1"/>
          <c:order val="1"/>
          <c:tx>
            <c:strRef>
              <c:f>'graphing-evalresults'!$A$25</c:f>
              <c:strCache>
                <c:ptCount val="1"/>
                <c:pt idx="0">
                  <c:v>Fair</c:v>
                </c:pt>
              </c:strCache>
            </c:strRef>
          </c:tx>
          <c:spPr>
            <a:solidFill>
              <a:srgbClr val="9BBB59"/>
            </a:solidFill>
            <a:ln w="9525" cap="flat" cmpd="sng" algn="ctr">
              <a:solidFill>
                <a:schemeClr val="accent2">
                  <a:shade val="95000"/>
                </a:schemeClr>
              </a:solidFill>
              <a:round/>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'graphing-evalresults'!$B$23:$E$23</c:f>
              <c:strCache>
                <c:ptCount val="2"/>
                <c:pt idx="0">
                  <c:v>Content</c:v>
                </c:pt>
                <c:pt idx="1">
                  <c:v>Resources</c:v>
                </c:pt>
              </c:strCache>
              <c:extLst/>
            </c:strRef>
          </c:cat>
          <c:val>
            <c:numRef>
              <c:f>'graphing-evalresults'!$B$25:$E$25</c:f>
              <c:numCache>
                <c:formatCode>0%</c:formatCode>
                <c:ptCount val="2"/>
                <c:pt idx="0">
                  <c:v>3.5700000000000003E-2</c:v>
                </c:pt>
                <c:pt idx="1">
                  <c:v>0.05</c:v>
                </c:pt>
              </c:numCache>
              <c:extLst/>
            </c:numRef>
          </c:val>
        </c:ser>
        <c:ser>
          <c:idx val="2"/>
          <c:order val="2"/>
          <c:tx>
            <c:strRef>
              <c:f>'graphing-evalresults'!$A$26</c:f>
              <c:strCache>
                <c:ptCount val="1"/>
                <c:pt idx="0">
                  <c:v>Good</c:v>
                </c:pt>
              </c:strCache>
            </c:strRef>
          </c:tx>
          <c:spPr>
            <a:solidFill>
              <a:srgbClr val="24616E"/>
            </a:solidFill>
            <a:ln w="9525" cap="flat" cmpd="sng" algn="ctr">
              <a:solidFill>
                <a:schemeClr val="accent3">
                  <a:shade val="95000"/>
                </a:schemeClr>
              </a:solidFill>
              <a:round/>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'graphing-evalresults'!$B$23:$E$23</c:f>
              <c:strCache>
                <c:ptCount val="2"/>
                <c:pt idx="0">
                  <c:v>Content</c:v>
                </c:pt>
                <c:pt idx="1">
                  <c:v>Resources</c:v>
                </c:pt>
              </c:strCache>
              <c:extLst/>
            </c:strRef>
          </c:cat>
          <c:val>
            <c:numRef>
              <c:f>'graphing-evalresults'!$B$26:$E$26</c:f>
              <c:numCache>
                <c:formatCode>0%</c:formatCode>
                <c:ptCount val="2"/>
                <c:pt idx="0">
                  <c:v>0.42859999999999998</c:v>
                </c:pt>
                <c:pt idx="1">
                  <c:v>0.4929</c:v>
                </c:pt>
              </c:numCache>
              <c:extLst/>
            </c:numRef>
          </c:val>
        </c:ser>
        <c:ser>
          <c:idx val="3"/>
          <c:order val="3"/>
          <c:tx>
            <c:strRef>
              <c:f>'graphing-evalresults'!$A$27</c:f>
              <c:strCache>
                <c:ptCount val="1"/>
                <c:pt idx="0">
                  <c:v>Excellent</c:v>
                </c:pt>
              </c:strCache>
            </c:strRef>
          </c:tx>
          <c:spPr>
            <a:solidFill>
              <a:srgbClr val="F5841F"/>
            </a:solidFill>
            <a:ln w="9525" cap="flat" cmpd="sng" algn="ctr">
              <a:solidFill>
                <a:srgbClr val="70AD47"/>
              </a:solidFill>
              <a:round/>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'graphing-evalresults'!$B$23:$E$23</c:f>
              <c:strCache>
                <c:ptCount val="2"/>
                <c:pt idx="0">
                  <c:v>Content</c:v>
                </c:pt>
                <c:pt idx="1">
                  <c:v>Resources</c:v>
                </c:pt>
              </c:strCache>
              <c:extLst/>
            </c:strRef>
          </c:cat>
          <c:val>
            <c:numRef>
              <c:f>'graphing-evalresults'!$B$27:$E$27</c:f>
              <c:numCache>
                <c:formatCode>0%</c:formatCode>
                <c:ptCount val="2"/>
                <c:pt idx="0">
                  <c:v>0.53569999999999995</c:v>
                </c:pt>
                <c:pt idx="1">
                  <c:v>0.45710000000000001</c:v>
                </c:pt>
              </c:numCache>
              <c:extLst/>
            </c:numRef>
          </c:val>
        </c:ser>
        <c:dLbls>
          <c:showLegendKey val="0"/>
          <c:showVal val="1"/>
          <c:showCatName val="0"/>
          <c:showSerName val="0"/>
          <c:showPercent val="0"/>
          <c:showBubbleSize val="0"/>
        </c:dLbls>
        <c:gapWidth val="100"/>
        <c:overlap val="-24"/>
        <c:axId val="235173640"/>
        <c:axId val="237277144"/>
      </c:barChart>
      <c:catAx>
        <c:axId val="235173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237277144"/>
        <c:crosses val="autoZero"/>
        <c:auto val="1"/>
        <c:lblAlgn val="ctr"/>
        <c:lblOffset val="100"/>
        <c:noMultiLvlLbl val="0"/>
      </c:catAx>
      <c:valAx>
        <c:axId val="237277144"/>
        <c:scaling>
          <c:orientation val="minMax"/>
          <c:max val="1"/>
          <c:min val="0"/>
        </c:scaling>
        <c:delete val="0"/>
        <c:axPos val="l"/>
        <c:majorGridlines>
          <c:spPr>
            <a:ln w="9525" cap="flat" cmpd="sng" algn="ctr">
              <a:noFill/>
              <a:round/>
            </a:ln>
            <a:effectLst/>
          </c:spPr>
        </c:majorGridlines>
        <c:numFmt formatCode="0%" sourceLinked="0"/>
        <c:majorTickMark val="cross"/>
        <c:minorTickMark val="none"/>
        <c:tickLblPos val="nextTo"/>
        <c:spPr>
          <a:noFill/>
          <a:ln>
            <a:solidFill>
              <a:srgbClr val="F5841F">
                <a:alpha val="95000"/>
              </a:srgbClr>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35173640"/>
        <c:crosses val="autoZero"/>
        <c:crossBetween val="between"/>
        <c:majorUnit val="0.2"/>
      </c:valAx>
      <c:spPr>
        <a:noFill/>
        <a:ln>
          <a:noFill/>
        </a:ln>
        <a:effectLst/>
      </c:spPr>
    </c:plotArea>
    <c:legend>
      <c:legendPos val="b"/>
      <c:layout>
        <c:manualLayout>
          <c:xMode val="edge"/>
          <c:yMode val="edge"/>
          <c:x val="0.29893574158493347"/>
          <c:y val="0.21175206360074561"/>
          <c:w val="0.38458465718101026"/>
          <c:h val="6.1194796302636086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tx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none" spc="20" baseline="0">
                <a:solidFill>
                  <a:schemeClr val="tx1"/>
                </a:solidFill>
                <a:latin typeface="+mn-lt"/>
                <a:ea typeface="+mn-ea"/>
                <a:cs typeface="+mn-cs"/>
              </a:defRPr>
            </a:pPr>
            <a:r>
              <a:rPr lang="en-US" sz="2400" b="1"/>
              <a:t>As a result of this workshop...</a:t>
            </a:r>
          </a:p>
        </c:rich>
      </c:tx>
      <c:overlay val="0"/>
      <c:spPr>
        <a:noFill/>
        <a:ln>
          <a:noFill/>
        </a:ln>
        <a:effectLst/>
      </c:spPr>
      <c:txPr>
        <a:bodyPr rot="0" spcFirstLastPara="1" vertOverflow="ellipsis" vert="horz" wrap="square" anchor="ctr" anchorCtr="1"/>
        <a:lstStyle/>
        <a:p>
          <a:pPr>
            <a:defRPr sz="2400" b="1" i="0" u="none" strike="noStrike" kern="1200" cap="none" spc="2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'graphing-evalresults'!$A$49</c:f>
              <c:strCache>
                <c:ptCount val="1"/>
                <c:pt idx="0">
                  <c:v>Strongly disagree</c:v>
                </c:pt>
              </c:strCache>
            </c:strRef>
          </c:tx>
          <c:spPr>
            <a:solidFill>
              <a:schemeClr val="accent4"/>
            </a:soli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'graphing-evalresults'!$B$48:$D$48</c:f>
              <c:strCache>
                <c:ptCount val="3"/>
                <c:pt idx="0">
                  <c:v>My knowledge has increased.</c:v>
                </c:pt>
                <c:pt idx="1">
                  <c:v>I have new skills.</c:v>
                </c:pt>
                <c:pt idx="2">
                  <c:v>I plan to try something new.</c:v>
                </c:pt>
              </c:strCache>
            </c:strRef>
          </c:cat>
          <c:val>
            <c:numRef>
              <c:f>'graphing-evalresults'!$B$49:$D$49</c:f>
              <c:numCache>
                <c:formatCode>0%</c:formatCode>
                <c:ptCount val="3"/>
                <c:pt idx="0">
                  <c:v>1.44E-2</c:v>
                </c:pt>
                <c:pt idx="1">
                  <c:v>1.47E-2</c:v>
                </c:pt>
                <c:pt idx="2">
                  <c:v>2.2100000000000002E-2</c:v>
                </c:pt>
              </c:numCache>
            </c:numRef>
          </c:val>
        </c:ser>
        <c:ser>
          <c:idx val="1"/>
          <c:order val="1"/>
          <c:tx>
            <c:strRef>
              <c:f>'graphing-evalresults'!$A$50</c:f>
              <c:strCache>
                <c:ptCount val="1"/>
                <c:pt idx="0">
                  <c:v>Disagree</c:v>
                </c:pt>
              </c:strCache>
            </c:strRef>
          </c:tx>
          <c:spPr>
            <a:solidFill>
              <a:schemeClr val="accent3"/>
            </a:solidFill>
            <a:ln w="9525" cap="flat" cmpd="sng" algn="ctr">
              <a:solidFill>
                <a:schemeClr val="accent3">
                  <a:shade val="95000"/>
                </a:schemeClr>
              </a:solidFill>
              <a:round/>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'graphing-evalresults'!$B$48:$D$48</c:f>
              <c:strCache>
                <c:ptCount val="3"/>
                <c:pt idx="0">
                  <c:v>My knowledge has increased.</c:v>
                </c:pt>
                <c:pt idx="1">
                  <c:v>I have new skills.</c:v>
                </c:pt>
                <c:pt idx="2">
                  <c:v>I plan to try something new.</c:v>
                </c:pt>
              </c:strCache>
            </c:strRef>
          </c:cat>
          <c:val>
            <c:numRef>
              <c:f>'graphing-evalresults'!$B$50:$D$50</c:f>
              <c:numCache>
                <c:formatCode>0%</c:formatCode>
                <c:ptCount val="3"/>
                <c:pt idx="0">
                  <c:v>4.3200000000000002E-2</c:v>
                </c:pt>
                <c:pt idx="1">
                  <c:v>0.125</c:v>
                </c:pt>
                <c:pt idx="2">
                  <c:v>2.2100000000000002E-2</c:v>
                </c:pt>
              </c:numCache>
            </c:numRef>
          </c:val>
        </c:ser>
        <c:ser>
          <c:idx val="2"/>
          <c:order val="2"/>
          <c:tx>
            <c:strRef>
              <c:f>'graphing-evalresults'!$A$51</c:f>
              <c:strCache>
                <c:ptCount val="1"/>
                <c:pt idx="0">
                  <c:v>Agree</c:v>
                </c:pt>
              </c:strCache>
            </c:strRef>
          </c:tx>
          <c:spPr>
            <a:solidFill>
              <a:schemeClr val="accent2"/>
            </a:solidFill>
            <a:ln w="9525" cap="flat" cmpd="sng" algn="ctr">
              <a:solidFill>
                <a:schemeClr val="accent5">
                  <a:shade val="95000"/>
                </a:schemeClr>
              </a:solidFill>
              <a:round/>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'graphing-evalresults'!$B$48:$D$48</c:f>
              <c:strCache>
                <c:ptCount val="3"/>
                <c:pt idx="0">
                  <c:v>My knowledge has increased.</c:v>
                </c:pt>
                <c:pt idx="1">
                  <c:v>I have new skills.</c:v>
                </c:pt>
                <c:pt idx="2">
                  <c:v>I plan to try something new.</c:v>
                </c:pt>
              </c:strCache>
            </c:strRef>
          </c:cat>
          <c:val>
            <c:numRef>
              <c:f>'graphing-evalresults'!$B$51:$D$51</c:f>
              <c:numCache>
                <c:formatCode>0%</c:formatCode>
                <c:ptCount val="3"/>
                <c:pt idx="0">
                  <c:v>0.5827</c:v>
                </c:pt>
                <c:pt idx="1">
                  <c:v>0.56620000000000004</c:v>
                </c:pt>
                <c:pt idx="2">
                  <c:v>0.44119999999999998</c:v>
                </c:pt>
              </c:numCache>
            </c:numRef>
          </c:val>
        </c:ser>
        <c:ser>
          <c:idx val="3"/>
          <c:order val="3"/>
          <c:tx>
            <c:strRef>
              <c:f>'graphing-evalresults'!$A$52</c:f>
              <c:strCache>
                <c:ptCount val="1"/>
                <c:pt idx="0">
                  <c:v>Strongly agree</c:v>
                </c:pt>
              </c:strCache>
            </c:strRef>
          </c:tx>
          <c:spPr>
            <a:solidFill>
              <a:schemeClr val="accent1"/>
            </a:solidFill>
            <a:ln w="9525" cap="flat" cmpd="sng" algn="ctr">
              <a:solidFill>
                <a:schemeClr val="accent1">
                  <a:lumMod val="60000"/>
                  <a:shade val="95000"/>
                </a:schemeClr>
              </a:solidFill>
              <a:round/>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'graphing-evalresults'!$B$48:$D$48</c:f>
              <c:strCache>
                <c:ptCount val="3"/>
                <c:pt idx="0">
                  <c:v>My knowledge has increased.</c:v>
                </c:pt>
                <c:pt idx="1">
                  <c:v>I have new skills.</c:v>
                </c:pt>
                <c:pt idx="2">
                  <c:v>I plan to try something new.</c:v>
                </c:pt>
              </c:strCache>
            </c:strRef>
          </c:cat>
          <c:val>
            <c:numRef>
              <c:f>'graphing-evalresults'!$B$52:$D$52</c:f>
              <c:numCache>
                <c:formatCode>0%</c:formatCode>
                <c:ptCount val="3"/>
                <c:pt idx="0">
                  <c:v>0.35970000000000002</c:v>
                </c:pt>
                <c:pt idx="1">
                  <c:v>0.29409999999999997</c:v>
                </c:pt>
                <c:pt idx="2">
                  <c:v>0.51470000000000005</c:v>
                </c:pt>
              </c:numCache>
            </c:numRef>
          </c:val>
        </c:ser>
        <c:dLbls>
          <c:showLegendKey val="0"/>
          <c:showVal val="1"/>
          <c:showCatName val="0"/>
          <c:showSerName val="0"/>
          <c:showPercent val="0"/>
          <c:showBubbleSize val="0"/>
        </c:dLbls>
        <c:gapWidth val="100"/>
        <c:overlap val="-24"/>
        <c:axId val="237277928"/>
        <c:axId val="237278320"/>
      </c:barChart>
      <c:catAx>
        <c:axId val="237277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237278320"/>
        <c:crosses val="autoZero"/>
        <c:auto val="1"/>
        <c:lblAlgn val="ctr"/>
        <c:lblOffset val="100"/>
        <c:noMultiLvlLbl val="0"/>
      </c:catAx>
      <c:valAx>
        <c:axId val="237278320"/>
        <c:scaling>
          <c:orientation val="minMax"/>
          <c:max val="1"/>
          <c:min val="0"/>
        </c:scaling>
        <c:delete val="0"/>
        <c:axPos val="l"/>
        <c:majorGridlines>
          <c:spPr>
            <a:ln w="9525" cap="flat" cmpd="sng" algn="ctr">
              <a:noFill/>
              <a:round/>
            </a:ln>
            <a:effectLst/>
          </c:spPr>
        </c:majorGridlines>
        <c:numFmt formatCode="0%" sourceLinked="0"/>
        <c:majorTickMark val="cross"/>
        <c:minorTickMark val="none"/>
        <c:tickLblPos val="nextTo"/>
        <c:spPr>
          <a:noFill/>
          <a:ln>
            <a:solidFill>
              <a:schemeClr val="accent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37277928"/>
        <c:crosses val="autoZero"/>
        <c:crossBetween val="between"/>
        <c:majorUnit val="0.2"/>
      </c:valAx>
      <c:spPr>
        <a:noFill/>
        <a:ln>
          <a:noFill/>
        </a:ln>
        <a:effectLst/>
      </c:spPr>
    </c:plotArea>
    <c:legend>
      <c:legendPos val="b"/>
      <c:layout>
        <c:manualLayout>
          <c:xMode val="edge"/>
          <c:yMode val="edge"/>
          <c:x val="0.14832516001289311"/>
          <c:y val="0.13102592929094467"/>
          <c:w val="0.73258944605608511"/>
          <c:h val="6.704155103685020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ADB27960-14F9-45D8-8B9B-786C8385DE49}" type="datetimeFigureOut">
              <a:rPr lang="en-US" smtClean="0"/>
              <a:t>5/27/2016</a:t>
            </a:fld>
            <a:endParaRPr lang="en-US"/>
          </a:p>
        </p:txBody>
      </p:sp>
      <p:sp>
        <p:nvSpPr>
          <p:cNvPr id="4" name="Slide Image Placeholder 3"/>
          <p:cNvSpPr>
            <a:spLocks noGrp="1" noRot="1" noChangeAspect="1"/>
          </p:cNvSpPr>
          <p:nvPr>
            <p:ph type="sldImg" idx="2"/>
          </p:nvPr>
        </p:nvSpPr>
        <p:spPr>
          <a:xfrm>
            <a:off x="1447800" y="609600"/>
            <a:ext cx="4181475" cy="313690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3889665"/>
            <a:ext cx="5608320" cy="4940303"/>
          </a:xfrm>
          <a:prstGeom prst="rect">
            <a:avLst/>
          </a:prstGeom>
        </p:spPr>
        <p:txBody>
          <a:bodyPr vert="horz" lIns="93164" tIns="46582" rIns="93164" bIns="46582"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934A91CC-AAC3-438F-9097-B1D2AE40FC17}" type="slidenum">
              <a:rPr lang="en-US" smtClean="0"/>
              <a:t>‹#›</a:t>
            </a:fld>
            <a:endParaRPr lang="en-US"/>
          </a:p>
        </p:txBody>
      </p:sp>
    </p:spTree>
    <p:extLst>
      <p:ext uri="{BB962C8B-B14F-4D97-AF65-F5344CB8AC3E}">
        <p14:creationId xmlns:p14="http://schemas.microsoft.com/office/powerpoint/2010/main" val="2370915384"/>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600"/>
      </a:spcBef>
      <a:spcAft>
        <a:spcPts val="600"/>
      </a:spcAft>
      <a:defRPr sz="1200" kern="1200">
        <a:solidFill>
          <a:schemeClr val="tx1"/>
        </a:solidFill>
        <a:latin typeface="+mn-lt"/>
        <a:ea typeface="+mn-ea"/>
        <a:cs typeface="+mn-cs"/>
      </a:defRPr>
    </a:lvl1pPr>
    <a:lvl2pPr marL="457200" algn="l" defTabSz="914400" rtl="0" eaLnBrk="1" latinLnBrk="0" hangingPunct="1">
      <a:spcBef>
        <a:spcPts val="0"/>
      </a:spcBef>
      <a:spcAft>
        <a:spcPts val="0"/>
      </a:spcAft>
      <a:defRPr sz="1200" kern="1200">
        <a:solidFill>
          <a:schemeClr val="tx1"/>
        </a:solidFill>
        <a:latin typeface="+mn-lt"/>
        <a:ea typeface="+mn-ea"/>
        <a:cs typeface="+mn-cs"/>
      </a:defRPr>
    </a:lvl2pPr>
    <a:lvl3pPr marL="914400" algn="l" defTabSz="914400" rtl="0" eaLnBrk="1" latinLnBrk="0" hangingPunct="1">
      <a:spcBef>
        <a:spcPts val="0"/>
      </a:spcBef>
      <a:spcAft>
        <a:spcPts val="0"/>
      </a:spcAft>
      <a:defRPr sz="1200" kern="1200">
        <a:solidFill>
          <a:schemeClr val="tx1"/>
        </a:solidFill>
        <a:latin typeface="+mn-lt"/>
        <a:ea typeface="+mn-ea"/>
        <a:cs typeface="+mn-cs"/>
      </a:defRPr>
    </a:lvl3pPr>
    <a:lvl4pPr marL="1371600" algn="l" defTabSz="914400" rtl="0" eaLnBrk="1" latinLnBrk="0" hangingPunct="1">
      <a:spcBef>
        <a:spcPts val="0"/>
      </a:spcBef>
      <a:spcAft>
        <a:spcPts val="0"/>
      </a:spcAft>
      <a:defRPr sz="1200" kern="1200">
        <a:solidFill>
          <a:schemeClr val="tx1"/>
        </a:solidFill>
        <a:latin typeface="+mn-lt"/>
        <a:ea typeface="+mn-ea"/>
        <a:cs typeface="+mn-cs"/>
      </a:defRPr>
    </a:lvl4pPr>
    <a:lvl5pPr marL="1828800" algn="l" defTabSz="914400" rtl="0" eaLnBrk="1" latinLnBrk="0" hangingPunct="1">
      <a:spcBef>
        <a:spcPts val="0"/>
      </a:spcBef>
      <a:spcAft>
        <a:spcPts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78"/>
              </a:spcBef>
              <a:spcAft>
                <a:spcPts val="578"/>
              </a:spcAft>
            </a:pPr>
            <a:r>
              <a:rPr lang="en-US" sz="1200" dirty="0"/>
              <a:t>Maira: </a:t>
            </a:r>
          </a:p>
          <a:p>
            <a:pPr>
              <a:spcBef>
                <a:spcPts val="578"/>
              </a:spcBef>
              <a:spcAft>
                <a:spcPts val="578"/>
              </a:spcAft>
            </a:pPr>
            <a:r>
              <a:rPr lang="en-US" sz="1200" dirty="0"/>
              <a:t>Welcome to the Making Meaning with Multiple Data Sets Information Session.</a:t>
            </a:r>
          </a:p>
          <a:p>
            <a:pPr>
              <a:spcBef>
                <a:spcPts val="578"/>
              </a:spcBef>
              <a:spcAft>
                <a:spcPts val="578"/>
              </a:spcAft>
            </a:pPr>
            <a:r>
              <a:rPr lang="en-US" sz="1200" dirty="0"/>
              <a:t>Thanks for your continued commitment to improving programs and outcomes for young people in your organizations and communities.</a:t>
            </a:r>
          </a:p>
        </p:txBody>
      </p:sp>
      <p:sp>
        <p:nvSpPr>
          <p:cNvPr id="4" name="Slide Number Placeholder 3"/>
          <p:cNvSpPr>
            <a:spLocks noGrp="1"/>
          </p:cNvSpPr>
          <p:nvPr>
            <p:ph type="sldNum" sz="quarter" idx="10"/>
          </p:nvPr>
        </p:nvSpPr>
        <p:spPr/>
        <p:txBody>
          <a:bodyPr/>
          <a:lstStyle/>
          <a:p>
            <a:fld id="{934A91CC-AAC3-438F-9097-B1D2AE40FC17}" type="slidenum">
              <a:rPr lang="en-US" smtClean="0"/>
              <a:t>1</a:t>
            </a:fld>
            <a:endParaRPr lang="en-US"/>
          </a:p>
        </p:txBody>
      </p:sp>
    </p:spTree>
    <p:extLst>
      <p:ext uri="{BB962C8B-B14F-4D97-AF65-F5344CB8AC3E}">
        <p14:creationId xmlns:p14="http://schemas.microsoft.com/office/powerpoint/2010/main" val="861763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spcBef>
                <a:spcPts val="0"/>
              </a:spcBef>
              <a:spcAft>
                <a:spcPts val="0"/>
              </a:spcAft>
              <a:defRPr/>
            </a:pPr>
            <a:r>
              <a:rPr lang="en-US" sz="1200" dirty="0"/>
              <a:t>Eric:</a:t>
            </a:r>
          </a:p>
          <a:p>
            <a:pPr>
              <a:spcBef>
                <a:spcPts val="0"/>
              </a:spcBef>
              <a:spcAft>
                <a:spcPts val="0"/>
              </a:spcAft>
            </a:pPr>
            <a:r>
              <a:rPr lang="en-US" sz="1200" dirty="0"/>
              <a:t>MN’s Afterschool Network dedicated to advancing high-quality afterschool and summer learning programs for all youth.  The network includes associations of YMCAs, Boys &amp; Girls Clubs, United Way, Community Education, Recreation and Parks, MN School Aged Child Care, and many more.</a:t>
            </a:r>
          </a:p>
          <a:p>
            <a:pPr marL="171425" indent="-171425">
              <a:spcBef>
                <a:spcPts val="0"/>
              </a:spcBef>
              <a:spcAft>
                <a:spcPts val="0"/>
              </a:spcAft>
              <a:buFont typeface="Arial" panose="020B0604020202020204" pitchFamily="34" charset="0"/>
              <a:buChar char="•"/>
            </a:pPr>
            <a:r>
              <a:rPr lang="en-US" sz="1200" dirty="0"/>
              <a:t>Vision: Every Community, Every Youth</a:t>
            </a:r>
          </a:p>
          <a:p>
            <a:pPr marL="171425" indent="-171425" defTabSz="914266">
              <a:spcBef>
                <a:spcPts val="0"/>
              </a:spcBef>
              <a:spcAft>
                <a:spcPts val="0"/>
              </a:spcAft>
              <a:buFont typeface="Arial" panose="020B0604020202020204" pitchFamily="34" charset="0"/>
              <a:buChar char="•"/>
              <a:defRPr/>
            </a:pPr>
            <a:r>
              <a:rPr lang="en-US" sz="1200" dirty="0"/>
              <a:t>Part of National Network of State Afterschool Networks funded in part by the Mott Foundation</a:t>
            </a:r>
          </a:p>
          <a:p>
            <a:pPr>
              <a:spcBef>
                <a:spcPts val="0"/>
              </a:spcBef>
              <a:spcAft>
                <a:spcPts val="0"/>
              </a:spcAft>
            </a:pPr>
            <a:r>
              <a:rPr lang="en-US" sz="1200" dirty="0"/>
              <a:t>(click)</a:t>
            </a:r>
          </a:p>
          <a:p>
            <a:pPr>
              <a:spcBef>
                <a:spcPts val="0"/>
              </a:spcBef>
              <a:spcAft>
                <a:spcPts val="0"/>
              </a:spcAft>
            </a:pPr>
            <a:r>
              <a:rPr lang="en-US" sz="1200" dirty="0"/>
              <a:t>As Minnesota's statewide afterschool network, Ignite Afterschool works with afterschool stakeholders all across Minnesota to ensure we truly speak with a statewide voice. To keep the network connected, Ignite relies on 4 </a:t>
            </a:r>
            <a:r>
              <a:rPr lang="en-US" sz="1200" i="1" dirty="0"/>
              <a:t>Regional Igniter</a:t>
            </a:r>
            <a:r>
              <a:rPr lang="en-US" sz="1200" dirty="0"/>
              <a:t> partner organizations in Greater Minnesota, as well as the citywide systems in the Greater Twin Cities metro area.</a:t>
            </a:r>
          </a:p>
          <a:p>
            <a:pPr>
              <a:spcBef>
                <a:spcPts val="0"/>
              </a:spcBef>
              <a:spcAft>
                <a:spcPts val="0"/>
              </a:spcAft>
            </a:pPr>
            <a:r>
              <a:rPr lang="en-US" sz="1200" dirty="0"/>
              <a:t>(click)</a:t>
            </a:r>
          </a:p>
          <a:p>
            <a:pPr>
              <a:spcBef>
                <a:spcPts val="0"/>
              </a:spcBef>
              <a:spcAft>
                <a:spcPts val="0"/>
              </a:spcAft>
            </a:pPr>
            <a:r>
              <a:rPr lang="en-US" sz="1200" dirty="0"/>
              <a:t>Ignite works collaboratively to Ignite the Power of Afterschool in three main areas:</a:t>
            </a:r>
          </a:p>
          <a:p>
            <a:pPr marL="171425" indent="-171425">
              <a:spcBef>
                <a:spcPts val="0"/>
              </a:spcBef>
              <a:spcAft>
                <a:spcPts val="0"/>
              </a:spcAft>
              <a:buFont typeface="Arial" panose="020B0604020202020204" pitchFamily="34" charset="0"/>
              <a:buChar char="•"/>
            </a:pPr>
            <a:r>
              <a:rPr lang="en-US" sz="1200" dirty="0"/>
              <a:t>Policy, Quality, Partnerships</a:t>
            </a:r>
          </a:p>
          <a:p>
            <a:pPr marL="171425" indent="-171425">
              <a:spcBef>
                <a:spcPts val="0"/>
              </a:spcBef>
              <a:spcAft>
                <a:spcPts val="0"/>
              </a:spcAft>
              <a:buFont typeface="Arial" panose="020B0604020202020204" pitchFamily="34" charset="0"/>
              <a:buChar char="•"/>
            </a:pPr>
            <a:r>
              <a:rPr lang="en-US" sz="1200" dirty="0"/>
              <a:t>M</a:t>
            </a:r>
            <a:r>
              <a:rPr lang="en-US" sz="1200" baseline="30000" dirty="0"/>
              <a:t>3</a:t>
            </a:r>
            <a:r>
              <a:rPr lang="en-US" sz="1200" dirty="0"/>
              <a:t>’s is a combination of Ignite’s work in Quality &amp; Partnerships</a:t>
            </a:r>
          </a:p>
          <a:p>
            <a:pPr marL="628558" lvl="1" indent="-171425">
              <a:spcBef>
                <a:spcPts val="0"/>
              </a:spcBef>
              <a:spcAft>
                <a:spcPts val="0"/>
              </a:spcAft>
              <a:buFont typeface="Arial" panose="020B0604020202020204" pitchFamily="34" charset="0"/>
              <a:buChar char="•"/>
            </a:pPr>
            <a:r>
              <a:rPr lang="en-US" sz="1200" dirty="0"/>
              <a:t>It brings together allies in afterschool from each region of the state to support equitable access to evaluation capacity building opportunities for youth workers.</a:t>
            </a:r>
          </a:p>
        </p:txBody>
      </p:sp>
      <p:sp>
        <p:nvSpPr>
          <p:cNvPr id="4" name="Slide Number Placeholder 3"/>
          <p:cNvSpPr>
            <a:spLocks noGrp="1"/>
          </p:cNvSpPr>
          <p:nvPr>
            <p:ph type="sldNum" sz="quarter" idx="10"/>
          </p:nvPr>
        </p:nvSpPr>
        <p:spPr/>
        <p:txBody>
          <a:bodyPr/>
          <a:lstStyle/>
          <a:p>
            <a:fld id="{934A91CC-AAC3-438F-9097-B1D2AE40FC17}" type="slidenum">
              <a:rPr lang="en-US" smtClean="0"/>
              <a:t>10</a:t>
            </a:fld>
            <a:endParaRPr lang="en-US"/>
          </a:p>
        </p:txBody>
      </p:sp>
    </p:spTree>
    <p:extLst>
      <p:ext uri="{BB962C8B-B14F-4D97-AF65-F5344CB8AC3E}">
        <p14:creationId xmlns:p14="http://schemas.microsoft.com/office/powerpoint/2010/main" val="4136636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spcBef>
                <a:spcPts val="600"/>
              </a:spcBef>
              <a:spcAft>
                <a:spcPts val="600"/>
              </a:spcAft>
              <a:defRPr/>
            </a:pPr>
            <a:r>
              <a:rPr lang="en-US" sz="1200" dirty="0"/>
              <a:t>Eric:</a:t>
            </a:r>
          </a:p>
          <a:p>
            <a:pPr>
              <a:spcBef>
                <a:spcPts val="600"/>
              </a:spcBef>
              <a:spcAft>
                <a:spcPts val="600"/>
              </a:spcAft>
            </a:pPr>
            <a:r>
              <a:rPr lang="en-US" sz="1200" dirty="0"/>
              <a:t>Back to </a:t>
            </a:r>
            <a:r>
              <a:rPr lang="en-US" sz="1200" i="1" dirty="0"/>
              <a:t>Believe It. Build It.  </a:t>
            </a:r>
            <a:r>
              <a:rPr lang="en-US" sz="1200" dirty="0"/>
              <a:t>The idea for </a:t>
            </a:r>
            <a:r>
              <a:rPr lang="en-US" sz="1200" i="1" dirty="0"/>
              <a:t>Believe It. Build It. </a:t>
            </a:r>
            <a:r>
              <a:rPr lang="en-US" sz="1200" dirty="0"/>
              <a:t>was to ensure everyone across the state who works in afterschool (school, library, rec center, CBO) has access to what research tells us are the key elements of a program that lead to better outcomes for kids.</a:t>
            </a:r>
          </a:p>
          <a:p>
            <a:pPr>
              <a:spcBef>
                <a:spcPts val="600"/>
              </a:spcBef>
              <a:spcAft>
                <a:spcPts val="600"/>
              </a:spcAft>
            </a:pPr>
            <a:r>
              <a:rPr lang="en-US" sz="1200" dirty="0"/>
              <a:t>A little background on </a:t>
            </a:r>
            <a:r>
              <a:rPr lang="en-US" sz="1200" i="1" dirty="0"/>
              <a:t>Believe It. Build It.</a:t>
            </a:r>
          </a:p>
          <a:p>
            <a:pPr marL="171425" indent="-171425">
              <a:spcBef>
                <a:spcPts val="600"/>
              </a:spcBef>
              <a:spcAft>
                <a:spcPts val="600"/>
              </a:spcAft>
              <a:buFont typeface="Arial" panose="020B0604020202020204" pitchFamily="34" charset="0"/>
              <a:buChar char="•"/>
            </a:pPr>
            <a:r>
              <a:rPr lang="en-US" sz="1200" dirty="0"/>
              <a:t>Folks from around the state came together for a daylong session to look at other states, other countries and pull out the key values, effective practices and elements of a continuous program improvement cycle.</a:t>
            </a:r>
          </a:p>
          <a:p>
            <a:pPr marL="171425" indent="-171425">
              <a:spcBef>
                <a:spcPts val="600"/>
              </a:spcBef>
              <a:spcAft>
                <a:spcPts val="600"/>
              </a:spcAft>
              <a:buFont typeface="Arial" panose="020B0604020202020204" pitchFamily="34" charset="0"/>
              <a:buChar char="•"/>
            </a:pPr>
            <a:r>
              <a:rPr lang="en-US" sz="1200" dirty="0"/>
              <a:t>We dug into the current research and made it fit for Minnesota.</a:t>
            </a:r>
          </a:p>
          <a:p>
            <a:pPr marL="171425" indent="-171425">
              <a:spcBef>
                <a:spcPts val="600"/>
              </a:spcBef>
              <a:spcAft>
                <a:spcPts val="600"/>
              </a:spcAft>
              <a:buFont typeface="Arial" panose="020B0604020202020204" pitchFamily="34" charset="0"/>
              <a:buChar char="•"/>
            </a:pPr>
            <a:r>
              <a:rPr lang="en-US" sz="1200" dirty="0"/>
              <a:t>We wanted something super accessible, free, inspiring to use. </a:t>
            </a:r>
          </a:p>
          <a:p>
            <a:pPr marL="171425" indent="-171425">
              <a:spcBef>
                <a:spcPts val="600"/>
              </a:spcBef>
              <a:spcAft>
                <a:spcPts val="600"/>
              </a:spcAft>
              <a:buFont typeface="Arial" panose="020B0604020202020204" pitchFamily="34" charset="0"/>
              <a:buChar char="•"/>
            </a:pPr>
            <a:r>
              <a:rPr lang="en-US" sz="1200" dirty="0"/>
              <a:t>After a few cycles of drafts and feedback, </a:t>
            </a:r>
            <a:r>
              <a:rPr lang="en-US" sz="1200" dirty="0" err="1"/>
              <a:t>BiBi</a:t>
            </a:r>
            <a:r>
              <a:rPr lang="en-US" sz="1200" dirty="0"/>
              <a:t> was born.</a:t>
            </a:r>
          </a:p>
          <a:p>
            <a:pPr>
              <a:spcBef>
                <a:spcPts val="600"/>
              </a:spcBef>
              <a:spcAft>
                <a:spcPts val="600"/>
              </a:spcAft>
            </a:pPr>
            <a:r>
              <a:rPr lang="en-US" sz="1200" dirty="0"/>
              <a:t>(click)</a:t>
            </a:r>
          </a:p>
          <a:p>
            <a:pPr defTabSz="914266">
              <a:spcBef>
                <a:spcPts val="600"/>
              </a:spcBef>
              <a:spcAft>
                <a:spcPts val="600"/>
              </a:spcAft>
              <a:defRPr/>
            </a:pPr>
            <a:r>
              <a:rPr lang="en-US" sz="1200" dirty="0"/>
              <a:t>These are the components of </a:t>
            </a:r>
            <a:r>
              <a:rPr lang="en-US" sz="1200" i="1" dirty="0"/>
              <a:t>Believe It. Build It.</a:t>
            </a:r>
            <a:endParaRPr lang="en-US" sz="1200" b="1" dirty="0" smtClean="0">
              <a:solidFill>
                <a:srgbClr val="24616E"/>
              </a:solidFill>
            </a:endParaRPr>
          </a:p>
        </p:txBody>
      </p:sp>
      <p:sp>
        <p:nvSpPr>
          <p:cNvPr id="4" name="Slide Number Placeholder 3"/>
          <p:cNvSpPr>
            <a:spLocks noGrp="1"/>
          </p:cNvSpPr>
          <p:nvPr>
            <p:ph type="sldNum" sz="quarter" idx="10"/>
          </p:nvPr>
        </p:nvSpPr>
        <p:spPr/>
        <p:txBody>
          <a:bodyPr/>
          <a:lstStyle/>
          <a:p>
            <a:fld id="{934A91CC-AAC3-438F-9097-B1D2AE40FC17}" type="slidenum">
              <a:rPr lang="en-US" smtClean="0"/>
              <a:t>11</a:t>
            </a:fld>
            <a:endParaRPr lang="en-US"/>
          </a:p>
        </p:txBody>
      </p:sp>
    </p:spTree>
    <p:extLst>
      <p:ext uri="{BB962C8B-B14F-4D97-AF65-F5344CB8AC3E}">
        <p14:creationId xmlns:p14="http://schemas.microsoft.com/office/powerpoint/2010/main" val="1275810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spcBef>
                <a:spcPts val="600"/>
              </a:spcBef>
              <a:spcAft>
                <a:spcPts val="600"/>
              </a:spcAft>
              <a:defRPr/>
            </a:pPr>
            <a:r>
              <a:rPr lang="en-US" sz="1200" dirty="0"/>
              <a:t>Eric:</a:t>
            </a:r>
          </a:p>
          <a:p>
            <a:pPr>
              <a:spcBef>
                <a:spcPts val="600"/>
              </a:spcBef>
              <a:spcAft>
                <a:spcPts val="600"/>
              </a:spcAft>
            </a:pPr>
            <a:r>
              <a:rPr lang="en-US" sz="1200" dirty="0"/>
              <a:t>The very first thing we did when we started developing </a:t>
            </a:r>
            <a:r>
              <a:rPr lang="en-US" sz="1200" dirty="0" err="1"/>
              <a:t>BiBi</a:t>
            </a:r>
            <a:r>
              <a:rPr lang="en-US" sz="1200" dirty="0"/>
              <a:t> was to identify the shared beliefs and principles that ground youth work in Minnesota and distinguish “afterschool youth development” from other approaches to working with young people.</a:t>
            </a:r>
          </a:p>
          <a:p>
            <a:pPr>
              <a:spcBef>
                <a:spcPts val="600"/>
              </a:spcBef>
              <a:spcAft>
                <a:spcPts val="600"/>
              </a:spcAft>
            </a:pPr>
            <a:r>
              <a:rPr lang="en-US" sz="1200" dirty="0"/>
              <a:t>Often times we just jump into program and activity planning without taking any time to get clear with our team about the underlying values of our organization or our “field” as folks in youth development &amp; afterschool.  This can be very important when we ask staff to be intentional about their youth work practice.</a:t>
            </a:r>
          </a:p>
          <a:p>
            <a:pPr>
              <a:spcBef>
                <a:spcPts val="600"/>
              </a:spcBef>
              <a:spcAft>
                <a:spcPts val="600"/>
              </a:spcAft>
            </a:pPr>
            <a:r>
              <a:rPr lang="en-US" sz="1200" dirty="0"/>
              <a:t>In </a:t>
            </a:r>
            <a:r>
              <a:rPr lang="en-US" sz="1200" dirty="0" err="1"/>
              <a:t>BiBi</a:t>
            </a:r>
            <a:r>
              <a:rPr lang="en-US" sz="1200" dirty="0"/>
              <a:t>, we crafted “We Believe” statements that cut across programs and many afterschool programs find synergy with. We also recognize that organizations may have additional values that guide their work.</a:t>
            </a:r>
          </a:p>
        </p:txBody>
      </p:sp>
      <p:sp>
        <p:nvSpPr>
          <p:cNvPr id="4" name="Slide Number Placeholder 3"/>
          <p:cNvSpPr>
            <a:spLocks noGrp="1"/>
          </p:cNvSpPr>
          <p:nvPr>
            <p:ph type="sldNum" sz="quarter" idx="10"/>
          </p:nvPr>
        </p:nvSpPr>
        <p:spPr/>
        <p:txBody>
          <a:bodyPr/>
          <a:lstStyle/>
          <a:p>
            <a:fld id="{934A91CC-AAC3-438F-9097-B1D2AE40FC17}" type="slidenum">
              <a:rPr lang="en-US" smtClean="0"/>
              <a:t>12</a:t>
            </a:fld>
            <a:endParaRPr lang="en-US"/>
          </a:p>
        </p:txBody>
      </p:sp>
    </p:spTree>
    <p:extLst>
      <p:ext uri="{BB962C8B-B14F-4D97-AF65-F5344CB8AC3E}">
        <p14:creationId xmlns:p14="http://schemas.microsoft.com/office/powerpoint/2010/main" val="605052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spcBef>
                <a:spcPts val="600"/>
              </a:spcBef>
              <a:spcAft>
                <a:spcPts val="600"/>
              </a:spcAft>
              <a:defRPr/>
            </a:pPr>
            <a:r>
              <a:rPr lang="en-US" sz="1200" dirty="0"/>
              <a:t>Eric:</a:t>
            </a:r>
          </a:p>
          <a:p>
            <a:pPr>
              <a:spcBef>
                <a:spcPts val="600"/>
              </a:spcBef>
              <a:spcAft>
                <a:spcPts val="600"/>
              </a:spcAft>
            </a:pPr>
            <a:r>
              <a:rPr lang="en-US" sz="1200" dirty="0"/>
              <a:t>In the </a:t>
            </a:r>
            <a:r>
              <a:rPr lang="en-US" sz="1200" dirty="0" err="1"/>
              <a:t>BiBi</a:t>
            </a:r>
            <a:r>
              <a:rPr lang="en-US" sz="1200" dirty="0"/>
              <a:t> design process, our partners dug into research to really understand what practices were critical in designing and delivering high quality programs that positively impacted young people.</a:t>
            </a:r>
          </a:p>
          <a:p>
            <a:pPr>
              <a:spcBef>
                <a:spcPts val="600"/>
              </a:spcBef>
              <a:spcAft>
                <a:spcPts val="600"/>
              </a:spcAft>
            </a:pPr>
            <a:r>
              <a:rPr lang="en-US" sz="1200" dirty="0"/>
              <a:t>After hundreds of post-its notes and hours of shuffling and sifting and sorting, we identified 6 basic categories that build high-quality programs</a:t>
            </a:r>
          </a:p>
          <a:p>
            <a:pPr>
              <a:spcBef>
                <a:spcPts val="600"/>
              </a:spcBef>
              <a:spcAft>
                <a:spcPts val="600"/>
              </a:spcAft>
            </a:pPr>
            <a:r>
              <a:rPr lang="en-US" sz="1200" dirty="0"/>
              <a:t>And then we did hours more of shuffling and sifting and sorting to build each of those 6 categories out with a list of research-based effective practices that can be used to shape programs</a:t>
            </a:r>
          </a:p>
        </p:txBody>
      </p:sp>
      <p:sp>
        <p:nvSpPr>
          <p:cNvPr id="4" name="Slide Number Placeholder 3"/>
          <p:cNvSpPr>
            <a:spLocks noGrp="1"/>
          </p:cNvSpPr>
          <p:nvPr>
            <p:ph type="sldNum" sz="quarter" idx="10"/>
          </p:nvPr>
        </p:nvSpPr>
        <p:spPr/>
        <p:txBody>
          <a:bodyPr/>
          <a:lstStyle/>
          <a:p>
            <a:fld id="{934A91CC-AAC3-438F-9097-B1D2AE40FC17}" type="slidenum">
              <a:rPr lang="en-US" smtClean="0"/>
              <a:t>13</a:t>
            </a:fld>
            <a:endParaRPr lang="en-US"/>
          </a:p>
        </p:txBody>
      </p:sp>
    </p:spTree>
    <p:extLst>
      <p:ext uri="{BB962C8B-B14F-4D97-AF65-F5344CB8AC3E}">
        <p14:creationId xmlns:p14="http://schemas.microsoft.com/office/powerpoint/2010/main" val="2693252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Eric:</a:t>
            </a:r>
          </a:p>
          <a:p>
            <a:r>
              <a:rPr lang="en-US" dirty="0" smtClean="0"/>
              <a:t>This </a:t>
            </a:r>
            <a:r>
              <a:rPr lang="en-US" dirty="0"/>
              <a:t>section is really about the </a:t>
            </a:r>
            <a:r>
              <a:rPr lang="en-US" dirty="0" smtClean="0"/>
              <a:t>“Now What?” </a:t>
            </a:r>
            <a:r>
              <a:rPr lang="en-US" dirty="0"/>
              <a:t>– Now what do we do with all this good information around effective practices?  It’s one thing to know what goes into building an effective program and another thing to continuously make it happen.  It’s the framework that puts the Building Blocks to use</a:t>
            </a:r>
            <a:r>
              <a:rPr lang="en-US" dirty="0" smtClean="0"/>
              <a:t>.</a:t>
            </a:r>
            <a:endParaRPr lang="en-US" dirty="0"/>
          </a:p>
          <a:p>
            <a:r>
              <a:rPr lang="en-US" dirty="0"/>
              <a:t>Research tells us that when programs continue to systematically and intentionally evaluate and focus on improvements (not just once a year at a meeting, but as regular practice) -  there is better potential for quality.  And when quality improves, outcomes improve</a:t>
            </a:r>
            <a:r>
              <a:rPr lang="en-US" dirty="0" smtClean="0"/>
              <a:t>.</a:t>
            </a:r>
            <a:endParaRPr lang="en-US" dirty="0"/>
          </a:p>
          <a:p>
            <a:pPr defTabSz="914266">
              <a:defRPr/>
            </a:pPr>
            <a:r>
              <a:rPr lang="en-US" i="1" dirty="0"/>
              <a:t>Believe It. Build It.</a:t>
            </a:r>
            <a:r>
              <a:rPr lang="en-US" dirty="0"/>
              <a:t>’s Continuous Program Improvement model is a cycle.  It’s important that you have some kind of </a:t>
            </a:r>
            <a:r>
              <a:rPr lang="en-US" b="1" dirty="0"/>
              <a:t>plan</a:t>
            </a:r>
            <a:r>
              <a:rPr lang="en-US" dirty="0"/>
              <a:t>. That you </a:t>
            </a:r>
            <a:r>
              <a:rPr lang="en-US" b="1" dirty="0"/>
              <a:t>check </a:t>
            </a:r>
            <a:r>
              <a:rPr lang="en-US" dirty="0"/>
              <a:t>on how your program is </a:t>
            </a:r>
            <a:r>
              <a:rPr lang="en-US" b="1" dirty="0"/>
              <a:t>doing </a:t>
            </a:r>
            <a:r>
              <a:rPr lang="en-US" dirty="0"/>
              <a:t>compared to that plan, and start </a:t>
            </a:r>
            <a:r>
              <a:rPr lang="en-US" b="1" dirty="0"/>
              <a:t>planning </a:t>
            </a:r>
            <a:r>
              <a:rPr lang="en-US" dirty="0"/>
              <a:t>the </a:t>
            </a:r>
            <a:r>
              <a:rPr lang="en-US" b="1" dirty="0"/>
              <a:t>adjustments </a:t>
            </a:r>
            <a:r>
              <a:rPr lang="en-US" dirty="0"/>
              <a:t>we’d like to make. Once you start implementing those adjustments in your programming, you’re in back in the </a:t>
            </a:r>
            <a:r>
              <a:rPr lang="en-US" b="1" dirty="0"/>
              <a:t>doing </a:t>
            </a:r>
            <a:r>
              <a:rPr lang="en-US" dirty="0"/>
              <a:t>phase.</a:t>
            </a:r>
          </a:p>
        </p:txBody>
      </p:sp>
      <p:sp>
        <p:nvSpPr>
          <p:cNvPr id="4" name="Slide Number Placeholder 3"/>
          <p:cNvSpPr>
            <a:spLocks noGrp="1"/>
          </p:cNvSpPr>
          <p:nvPr>
            <p:ph type="sldNum" sz="quarter" idx="10"/>
          </p:nvPr>
        </p:nvSpPr>
        <p:spPr/>
        <p:txBody>
          <a:bodyPr/>
          <a:lstStyle/>
          <a:p>
            <a:fld id="{934A91CC-AAC3-438F-9097-B1D2AE40FC17}" type="slidenum">
              <a:rPr lang="en-US" smtClean="0"/>
              <a:t>14</a:t>
            </a:fld>
            <a:endParaRPr lang="en-US"/>
          </a:p>
        </p:txBody>
      </p:sp>
    </p:spTree>
    <p:extLst>
      <p:ext uri="{BB962C8B-B14F-4D97-AF65-F5344CB8AC3E}">
        <p14:creationId xmlns:p14="http://schemas.microsoft.com/office/powerpoint/2010/main" val="1541875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spcBef>
                <a:spcPts val="600"/>
              </a:spcBef>
              <a:spcAft>
                <a:spcPts val="600"/>
              </a:spcAft>
              <a:defRPr/>
            </a:pPr>
            <a:r>
              <a:rPr lang="en-US" sz="1200" dirty="0"/>
              <a:t>Eric:</a:t>
            </a:r>
          </a:p>
          <a:p>
            <a:pPr defTabSz="914266">
              <a:spcBef>
                <a:spcPts val="600"/>
              </a:spcBef>
              <a:spcAft>
                <a:spcPts val="600"/>
              </a:spcAft>
              <a:defRPr/>
            </a:pPr>
            <a:r>
              <a:rPr lang="en-US" sz="1200" dirty="0"/>
              <a:t>Congratulations!  That’s an introduction to Ignite Afterschool’s </a:t>
            </a:r>
            <a:r>
              <a:rPr lang="en-US" sz="1200" i="1" dirty="0"/>
              <a:t>Believe It. Build It.</a:t>
            </a:r>
            <a:endParaRPr lang="en-US" sz="1200" dirty="0"/>
          </a:p>
          <a:p>
            <a:pPr defTabSz="914266">
              <a:spcBef>
                <a:spcPts val="600"/>
              </a:spcBef>
              <a:spcAft>
                <a:spcPts val="600"/>
              </a:spcAft>
              <a:defRPr/>
            </a:pPr>
            <a:r>
              <a:rPr lang="en-US" sz="1200" dirty="0"/>
              <a:t>At your tables, please spend a few minutes discussing:</a:t>
            </a:r>
          </a:p>
          <a:p>
            <a:pPr marL="171425" indent="-171425" defTabSz="914266">
              <a:spcBef>
                <a:spcPts val="600"/>
              </a:spcBef>
              <a:spcAft>
                <a:spcPts val="600"/>
              </a:spcAft>
              <a:buFont typeface="Arial" panose="020B0604020202020204" pitchFamily="34" charset="0"/>
              <a:buChar char="•"/>
              <a:defRPr/>
            </a:pPr>
            <a:r>
              <a:rPr lang="en-US" sz="1200" dirty="0"/>
              <a:t>Any surprises?</a:t>
            </a:r>
          </a:p>
          <a:p>
            <a:pPr marL="171425" indent="-171425" defTabSz="914266">
              <a:spcBef>
                <a:spcPts val="600"/>
              </a:spcBef>
              <a:spcAft>
                <a:spcPts val="600"/>
              </a:spcAft>
              <a:buFont typeface="Arial" panose="020B0604020202020204" pitchFamily="34" charset="0"/>
              <a:buChar char="•"/>
              <a:defRPr/>
            </a:pPr>
            <a:r>
              <a:rPr lang="en-US" sz="1200" dirty="0"/>
              <a:t>Any “ah-</a:t>
            </a:r>
            <a:r>
              <a:rPr lang="en-US" sz="1200" dirty="0" err="1"/>
              <a:t>ha”s</a:t>
            </a:r>
            <a:r>
              <a:rPr lang="en-US" sz="1200" dirty="0"/>
              <a:t> or “I hadn’t really thought about </a:t>
            </a:r>
            <a:r>
              <a:rPr lang="en-US" sz="1200" dirty="0" err="1"/>
              <a:t>that”s</a:t>
            </a:r>
            <a:r>
              <a:rPr lang="en-US" sz="1200" dirty="0"/>
              <a:t>?</a:t>
            </a:r>
          </a:p>
          <a:p>
            <a:pPr marL="171425" indent="-171425" defTabSz="914266">
              <a:spcBef>
                <a:spcPts val="600"/>
              </a:spcBef>
              <a:spcAft>
                <a:spcPts val="600"/>
              </a:spcAft>
              <a:buFont typeface="Arial" panose="020B0604020202020204" pitchFamily="34" charset="0"/>
              <a:buChar char="•"/>
              <a:defRPr/>
            </a:pPr>
            <a:r>
              <a:rPr lang="en-US" sz="1200" dirty="0"/>
              <a:t>How might you use Ignite Afterschool’s </a:t>
            </a:r>
            <a:r>
              <a:rPr lang="en-US" sz="1200" i="1" dirty="0"/>
              <a:t>Believe It. Build It.: Minnesota’s Guide to Effective Afterschool Practices.?</a:t>
            </a:r>
            <a:endParaRPr lang="en-US" sz="1200" dirty="0"/>
          </a:p>
          <a:p>
            <a:pPr marL="171425" indent="-171425" defTabSz="914266">
              <a:spcBef>
                <a:spcPts val="600"/>
              </a:spcBef>
              <a:spcAft>
                <a:spcPts val="600"/>
              </a:spcAft>
              <a:buFont typeface="Arial" panose="020B0604020202020204" pitchFamily="34" charset="0"/>
              <a:buChar char="•"/>
              <a:defRPr/>
            </a:pPr>
            <a:r>
              <a:rPr lang="en-US" sz="1200" dirty="0"/>
              <a:t>Any questions?</a:t>
            </a:r>
          </a:p>
        </p:txBody>
      </p:sp>
      <p:sp>
        <p:nvSpPr>
          <p:cNvPr id="4" name="Slide Number Placeholder 3"/>
          <p:cNvSpPr>
            <a:spLocks noGrp="1"/>
          </p:cNvSpPr>
          <p:nvPr>
            <p:ph type="sldNum" sz="quarter" idx="10"/>
          </p:nvPr>
        </p:nvSpPr>
        <p:spPr/>
        <p:txBody>
          <a:bodyPr/>
          <a:lstStyle/>
          <a:p>
            <a:fld id="{934A91CC-AAC3-438F-9097-B1D2AE40FC17}" type="slidenum">
              <a:rPr lang="en-US" smtClean="0"/>
              <a:t>15</a:t>
            </a:fld>
            <a:endParaRPr lang="en-US"/>
          </a:p>
        </p:txBody>
      </p:sp>
    </p:spTree>
    <p:extLst>
      <p:ext uri="{BB962C8B-B14F-4D97-AF65-F5344CB8AC3E}">
        <p14:creationId xmlns:p14="http://schemas.microsoft.com/office/powerpoint/2010/main" val="1453664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spcBef>
                <a:spcPts val="600"/>
              </a:spcBef>
              <a:spcAft>
                <a:spcPts val="600"/>
              </a:spcAft>
              <a:defRPr/>
            </a:pPr>
            <a:r>
              <a:rPr lang="en-US" dirty="0"/>
              <a:t>Eric:</a:t>
            </a:r>
          </a:p>
          <a:p>
            <a:pPr defTabSz="914266">
              <a:spcBef>
                <a:spcPts val="600"/>
              </a:spcBef>
              <a:spcAft>
                <a:spcPts val="600"/>
              </a:spcAft>
              <a:defRPr/>
            </a:pPr>
            <a:r>
              <a:rPr lang="en-US" dirty="0" smtClean="0"/>
              <a:t>Now that we’ve had an introduction to Ignite</a:t>
            </a:r>
            <a:r>
              <a:rPr lang="en-US" baseline="0" dirty="0" smtClean="0"/>
              <a:t> Afterschool’s</a:t>
            </a:r>
            <a:r>
              <a:rPr lang="en-US" dirty="0" smtClean="0"/>
              <a:t> </a:t>
            </a:r>
            <a:r>
              <a:rPr lang="en-US" i="1" dirty="0"/>
              <a:t>Believe It. Build It. …</a:t>
            </a:r>
            <a:endParaRPr lang="en-US" dirty="0"/>
          </a:p>
          <a:p>
            <a:pPr defTabSz="914266">
              <a:spcBef>
                <a:spcPts val="600"/>
              </a:spcBef>
              <a:spcAft>
                <a:spcPts val="600"/>
              </a:spcAft>
              <a:defRPr/>
            </a:pPr>
            <a:r>
              <a:rPr lang="en-US" dirty="0"/>
              <a:t>(click)</a:t>
            </a:r>
          </a:p>
          <a:p>
            <a:pPr defTabSz="914266">
              <a:spcBef>
                <a:spcPts val="600"/>
              </a:spcBef>
              <a:spcAft>
                <a:spcPts val="600"/>
              </a:spcAft>
              <a:defRPr/>
            </a:pPr>
            <a:r>
              <a:rPr lang="en-US" dirty="0"/>
              <a:t>… let’s dive into the overview of M</a:t>
            </a:r>
            <a:r>
              <a:rPr lang="en-US" baseline="30000" dirty="0"/>
              <a:t>3</a:t>
            </a:r>
          </a:p>
        </p:txBody>
      </p:sp>
      <p:sp>
        <p:nvSpPr>
          <p:cNvPr id="4" name="Slide Number Placeholder 3"/>
          <p:cNvSpPr>
            <a:spLocks noGrp="1"/>
          </p:cNvSpPr>
          <p:nvPr>
            <p:ph type="sldNum" sz="quarter" idx="10"/>
          </p:nvPr>
        </p:nvSpPr>
        <p:spPr/>
        <p:txBody>
          <a:bodyPr/>
          <a:lstStyle/>
          <a:p>
            <a:fld id="{934A91CC-AAC3-438F-9097-B1D2AE40FC17}" type="slidenum">
              <a:rPr lang="en-US" smtClean="0"/>
              <a:t>16</a:t>
            </a:fld>
            <a:endParaRPr lang="en-US"/>
          </a:p>
        </p:txBody>
      </p:sp>
    </p:spTree>
    <p:extLst>
      <p:ext uri="{BB962C8B-B14F-4D97-AF65-F5344CB8AC3E}">
        <p14:creationId xmlns:p14="http://schemas.microsoft.com/office/powerpoint/2010/main" val="716742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spcBef>
                <a:spcPts val="600"/>
              </a:spcBef>
              <a:spcAft>
                <a:spcPts val="600"/>
              </a:spcAft>
              <a:defRPr/>
            </a:pPr>
            <a:r>
              <a:rPr lang="en-US" dirty="0"/>
              <a:t>Eric:</a:t>
            </a:r>
          </a:p>
          <a:p>
            <a:pPr>
              <a:spcBef>
                <a:spcPts val="600"/>
              </a:spcBef>
              <a:spcAft>
                <a:spcPts val="600"/>
              </a:spcAft>
            </a:pPr>
            <a:r>
              <a:rPr lang="en-US" dirty="0" smtClean="0"/>
              <a:t>First </a:t>
            </a:r>
            <a:r>
              <a:rPr lang="en-US" dirty="0"/>
              <a:t>I’d like to acknowledge the partners in the original </a:t>
            </a:r>
            <a:r>
              <a:rPr lang="en-US" dirty="0" smtClean="0"/>
              <a:t>M</a:t>
            </a:r>
            <a:r>
              <a:rPr lang="en-US" baseline="30000" dirty="0" smtClean="0"/>
              <a:t>3</a:t>
            </a:r>
            <a:r>
              <a:rPr lang="en-US" dirty="0" smtClean="0"/>
              <a:t> design </a:t>
            </a:r>
            <a:r>
              <a:rPr lang="en-US" dirty="0"/>
              <a:t>in 2014.  </a:t>
            </a:r>
            <a:r>
              <a:rPr lang="en-US" dirty="0" smtClean="0"/>
              <a:t>M</a:t>
            </a:r>
            <a:r>
              <a:rPr lang="en-US" baseline="30000" dirty="0" smtClean="0"/>
              <a:t>3 </a:t>
            </a:r>
            <a:r>
              <a:rPr lang="en-US" baseline="0" dirty="0" smtClean="0"/>
              <a:t>was created and designed by a partnership between the Minnesota Department of Education, the Minneapolis Beacons Network, and Sprockets (the Saint Paul city-wide afterschool system).</a:t>
            </a:r>
          </a:p>
          <a:p>
            <a:pPr>
              <a:spcBef>
                <a:spcPts val="600"/>
              </a:spcBef>
              <a:spcAft>
                <a:spcPts val="600"/>
              </a:spcAft>
            </a:pPr>
            <a:r>
              <a:rPr lang="en-US" baseline="0" dirty="0" smtClean="0"/>
              <a:t>M</a:t>
            </a:r>
            <a:r>
              <a:rPr lang="en-US" baseline="30000" dirty="0" smtClean="0"/>
              <a:t>3</a:t>
            </a:r>
            <a:r>
              <a:rPr lang="en-US" baseline="0" dirty="0" smtClean="0"/>
              <a:t> planning started with two goals.  </a:t>
            </a:r>
          </a:p>
          <a:p>
            <a:pPr marL="228567" indent="-228567">
              <a:spcBef>
                <a:spcPts val="600"/>
              </a:spcBef>
              <a:spcAft>
                <a:spcPts val="600"/>
              </a:spcAft>
              <a:buFont typeface="+mj-lt"/>
              <a:buAutoNum type="arabicPeriod"/>
            </a:pPr>
            <a:r>
              <a:rPr lang="en-US" baseline="0" dirty="0" smtClean="0"/>
              <a:t>To better align the data collection and reporting processes across community, city, and state levels.</a:t>
            </a:r>
          </a:p>
          <a:p>
            <a:pPr marL="228567" indent="-228567">
              <a:spcBef>
                <a:spcPts val="600"/>
              </a:spcBef>
              <a:spcAft>
                <a:spcPts val="600"/>
              </a:spcAft>
              <a:buFont typeface="+mj-lt"/>
              <a:buAutoNum type="arabicPeriod"/>
            </a:pPr>
            <a:r>
              <a:rPr lang="en-US" baseline="0" dirty="0" smtClean="0"/>
              <a:t>To increase the evaluation capacity of programs to utilize formative data for program improvement, rather than just collecting summative data for funder reports.</a:t>
            </a:r>
            <a:endParaRPr lang="en-US" dirty="0"/>
          </a:p>
          <a:p>
            <a:pPr defTabSz="914266">
              <a:spcBef>
                <a:spcPts val="600"/>
              </a:spcBef>
              <a:spcAft>
                <a:spcPts val="600"/>
              </a:spcAft>
              <a:defRPr/>
            </a:pPr>
            <a:r>
              <a:rPr lang="en-US" dirty="0"/>
              <a:t>It was designed to meet needs across the state and has gone through several iterations, and now “lives” at Ignite Afterschool Network. </a:t>
            </a:r>
          </a:p>
        </p:txBody>
      </p:sp>
      <p:sp>
        <p:nvSpPr>
          <p:cNvPr id="4" name="Slide Number Placeholder 3"/>
          <p:cNvSpPr>
            <a:spLocks noGrp="1"/>
          </p:cNvSpPr>
          <p:nvPr>
            <p:ph type="sldNum" sz="quarter" idx="10"/>
          </p:nvPr>
        </p:nvSpPr>
        <p:spPr/>
        <p:txBody>
          <a:bodyPr/>
          <a:lstStyle/>
          <a:p>
            <a:fld id="{934A91CC-AAC3-438F-9097-B1D2AE40FC17}" type="slidenum">
              <a:rPr lang="en-US" smtClean="0"/>
              <a:t>17</a:t>
            </a:fld>
            <a:endParaRPr lang="en-US"/>
          </a:p>
        </p:txBody>
      </p:sp>
    </p:spTree>
    <p:extLst>
      <p:ext uri="{BB962C8B-B14F-4D97-AF65-F5344CB8AC3E}">
        <p14:creationId xmlns:p14="http://schemas.microsoft.com/office/powerpoint/2010/main" val="1639568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smtClean="0"/>
              <a:t>Maira:</a:t>
            </a:r>
          </a:p>
          <a:p>
            <a:pPr defTabSz="881390">
              <a:spcBef>
                <a:spcPts val="0"/>
              </a:spcBef>
              <a:spcAft>
                <a:spcPts val="0"/>
              </a:spcAft>
              <a:defRPr/>
            </a:pPr>
            <a:r>
              <a:rPr lang="en-US" dirty="0" smtClean="0"/>
              <a:t>M</a:t>
            </a:r>
            <a:r>
              <a:rPr lang="en-US" baseline="30000" dirty="0" smtClean="0"/>
              <a:t>3</a:t>
            </a:r>
            <a:r>
              <a:rPr lang="en-US" dirty="0" smtClean="0"/>
              <a:t> is a 6 hour workshop where teams from an afterschool program or youth serving organization go through a facilitated process with</a:t>
            </a:r>
            <a:r>
              <a:rPr lang="en-US" baseline="0" dirty="0" smtClean="0"/>
              <a:t> multiple </a:t>
            </a:r>
            <a:r>
              <a:rPr lang="en-US" dirty="0" smtClean="0"/>
              <a:t>sets of data individually first,</a:t>
            </a:r>
            <a:r>
              <a:rPr lang="en-US" baseline="0" dirty="0" smtClean="0"/>
              <a:t> t</a:t>
            </a:r>
            <a:r>
              <a:rPr lang="en-US" dirty="0" smtClean="0"/>
              <a:t>hen converge them while looking for themes to emerge, and then begin continuing improvement action planning.</a:t>
            </a:r>
          </a:p>
          <a:p>
            <a:pPr>
              <a:spcBef>
                <a:spcPts val="0"/>
              </a:spcBef>
              <a:spcAft>
                <a:spcPts val="0"/>
              </a:spcAft>
            </a:pPr>
            <a:r>
              <a:rPr lang="en-US" dirty="0" smtClean="0"/>
              <a:t>If </a:t>
            </a:r>
            <a:r>
              <a:rPr lang="en-US" dirty="0"/>
              <a:t>you are someone who works in the afterschool field, then M</a:t>
            </a:r>
            <a:r>
              <a:rPr lang="en-US" baseline="30000" dirty="0"/>
              <a:t>3</a:t>
            </a:r>
            <a:r>
              <a:rPr lang="en-US" dirty="0"/>
              <a:t> is for YOU</a:t>
            </a:r>
            <a:r>
              <a:rPr lang="en-US" dirty="0" smtClean="0"/>
              <a:t>!</a:t>
            </a:r>
          </a:p>
          <a:p>
            <a:pPr>
              <a:spcBef>
                <a:spcPts val="0"/>
              </a:spcBef>
              <a:spcAft>
                <a:spcPts val="0"/>
              </a:spcAft>
            </a:pPr>
            <a:r>
              <a:rPr lang="en-US" dirty="0" smtClean="0"/>
              <a:t>(</a:t>
            </a:r>
            <a:r>
              <a:rPr lang="en-US" dirty="0"/>
              <a:t>click)</a:t>
            </a:r>
          </a:p>
          <a:p>
            <a:pPr>
              <a:spcBef>
                <a:spcPts val="0"/>
              </a:spcBef>
              <a:spcAft>
                <a:spcPts val="0"/>
              </a:spcAft>
            </a:pPr>
            <a:r>
              <a:rPr lang="en-US" dirty="0"/>
              <a:t>That’s great about </a:t>
            </a:r>
            <a:r>
              <a:rPr lang="en-US" dirty="0" smtClean="0"/>
              <a:t>M</a:t>
            </a:r>
            <a:r>
              <a:rPr lang="en-US" baseline="30000" dirty="0" smtClean="0"/>
              <a:t>3</a:t>
            </a:r>
            <a:r>
              <a:rPr lang="en-US" dirty="0" smtClean="0"/>
              <a:t> </a:t>
            </a:r>
            <a:r>
              <a:rPr lang="en-US" dirty="0"/>
              <a:t>is that it is very user friendly. You can do it if you’ve never thought deeply about using data or if you’ve been doing it along time</a:t>
            </a:r>
            <a:r>
              <a:rPr lang="en-US" dirty="0" smtClean="0"/>
              <a:t>.</a:t>
            </a:r>
          </a:p>
          <a:p>
            <a:pPr>
              <a:spcBef>
                <a:spcPts val="0"/>
              </a:spcBef>
              <a:spcAft>
                <a:spcPts val="0"/>
              </a:spcAft>
            </a:pPr>
            <a:r>
              <a:rPr lang="en-US" dirty="0" smtClean="0"/>
              <a:t>It’s </a:t>
            </a:r>
            <a:r>
              <a:rPr lang="en-US" dirty="0"/>
              <a:t>tool neutral. It compliments any assessment tools you already use and can be used with any tools you decide to pick up in the future. You can use numerous assessment tools and incorporate that data into the CPI during </a:t>
            </a:r>
            <a:r>
              <a:rPr lang="en-US" dirty="0" smtClean="0"/>
              <a:t>M</a:t>
            </a:r>
            <a:r>
              <a:rPr lang="en-US" baseline="30000" dirty="0" smtClean="0"/>
              <a:t>3</a:t>
            </a:r>
            <a:r>
              <a:rPr lang="en-US" dirty="0" smtClean="0"/>
              <a:t>.</a:t>
            </a:r>
          </a:p>
          <a:p>
            <a:pPr>
              <a:spcBef>
                <a:spcPts val="0"/>
              </a:spcBef>
              <a:spcAft>
                <a:spcPts val="0"/>
              </a:spcAft>
            </a:pPr>
            <a:r>
              <a:rPr lang="en-US" dirty="0" smtClean="0"/>
              <a:t>It </a:t>
            </a:r>
            <a:r>
              <a:rPr lang="en-US" dirty="0"/>
              <a:t>does require programs review the </a:t>
            </a:r>
            <a:r>
              <a:rPr lang="en-US" dirty="0" err="1"/>
              <a:t>BiBi</a:t>
            </a:r>
            <a:r>
              <a:rPr lang="en-US" dirty="0"/>
              <a:t> guide and become familiar with the Building Blocks of effective practices and CPI.  It’s one thing to know what goes into building an effective program and another thing to continuously make it happen. </a:t>
            </a:r>
            <a:endParaRPr lang="en-US" dirty="0" smtClean="0"/>
          </a:p>
          <a:p>
            <a:pPr>
              <a:spcBef>
                <a:spcPts val="0"/>
              </a:spcBef>
              <a:spcAft>
                <a:spcPts val="0"/>
              </a:spcAft>
            </a:pPr>
            <a:r>
              <a:rPr lang="en-US" dirty="0" smtClean="0"/>
              <a:t>It </a:t>
            </a:r>
            <a:r>
              <a:rPr lang="en-US" dirty="0"/>
              <a:t>is not a stand alone workshop.  It needs to be imbedded into a CPI Framework.  It’s the framework that puts the Building Blocks to use</a:t>
            </a:r>
            <a:r>
              <a:rPr lang="en-US" dirty="0" smtClean="0"/>
              <a:t>.</a:t>
            </a:r>
          </a:p>
          <a:p>
            <a:pPr>
              <a:spcBef>
                <a:spcPts val="0"/>
              </a:spcBef>
              <a:spcAft>
                <a:spcPts val="0"/>
              </a:spcAft>
            </a:pPr>
            <a:r>
              <a:rPr lang="en-US" dirty="0" smtClean="0"/>
              <a:t>Before we get into the data, we</a:t>
            </a:r>
            <a:r>
              <a:rPr lang="en-US" baseline="0" dirty="0" smtClean="0"/>
              <a:t> want to share a bit about the framework.</a:t>
            </a:r>
            <a:endParaRPr lang="en-US" dirty="0"/>
          </a:p>
        </p:txBody>
      </p:sp>
      <p:sp>
        <p:nvSpPr>
          <p:cNvPr id="4" name="Slide Number Placeholder 3"/>
          <p:cNvSpPr>
            <a:spLocks noGrp="1"/>
          </p:cNvSpPr>
          <p:nvPr>
            <p:ph type="sldNum" sz="quarter" idx="10"/>
          </p:nvPr>
        </p:nvSpPr>
        <p:spPr/>
        <p:txBody>
          <a:bodyPr/>
          <a:lstStyle/>
          <a:p>
            <a:fld id="{934A91CC-AAC3-438F-9097-B1D2AE40FC17}" type="slidenum">
              <a:rPr lang="en-US" smtClean="0"/>
              <a:t>18</a:t>
            </a:fld>
            <a:endParaRPr lang="en-US"/>
          </a:p>
        </p:txBody>
      </p:sp>
    </p:spTree>
    <p:extLst>
      <p:ext uri="{BB962C8B-B14F-4D97-AF65-F5344CB8AC3E}">
        <p14:creationId xmlns:p14="http://schemas.microsoft.com/office/powerpoint/2010/main" val="2560585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Maira:</a:t>
            </a:r>
          </a:p>
          <a:p>
            <a:pPr lvl="0"/>
            <a:r>
              <a:rPr lang="en-US" dirty="0" smtClean="0"/>
              <a:t>When </a:t>
            </a:r>
            <a:r>
              <a:rPr lang="en-US" dirty="0"/>
              <a:t>programs commit to CPI like you have, they systematically and intentionally evaluate and improve their program practices.  M</a:t>
            </a:r>
            <a:r>
              <a:rPr lang="en-US" baseline="30000" dirty="0"/>
              <a:t>3</a:t>
            </a:r>
            <a:r>
              <a:rPr lang="en-US" dirty="0"/>
              <a:t> is a guided process to support you in this. </a:t>
            </a:r>
          </a:p>
          <a:p>
            <a:r>
              <a:rPr lang="en-US" dirty="0"/>
              <a:t>The objectives of M</a:t>
            </a:r>
            <a:r>
              <a:rPr lang="en-US" baseline="30000" dirty="0"/>
              <a:t>3</a:t>
            </a:r>
            <a:r>
              <a:rPr lang="en-US" dirty="0"/>
              <a:t> are </a:t>
            </a:r>
          </a:p>
          <a:p>
            <a:pPr marL="171425" indent="-171425">
              <a:buFont typeface="Arial" panose="020B0604020202020204" pitchFamily="34" charset="0"/>
              <a:buChar char="•"/>
            </a:pPr>
            <a:r>
              <a:rPr lang="en-US" dirty="0"/>
              <a:t>to increase participants skills to make meaning of multiple data sets in the context of programs and organizations.</a:t>
            </a:r>
          </a:p>
          <a:p>
            <a:pPr marL="171425" indent="-171425">
              <a:buFont typeface="Arial" panose="020B0604020202020204" pitchFamily="34" charset="0"/>
              <a:buChar char="•"/>
            </a:pPr>
            <a:r>
              <a:rPr lang="en-US" dirty="0"/>
              <a:t>for participants to interpret data and create a consolidated program improvement plan.</a:t>
            </a:r>
          </a:p>
          <a:p>
            <a:pPr marL="171425" indent="-171425">
              <a:buFont typeface="Arial" panose="020B0604020202020204" pitchFamily="34" charset="0"/>
              <a:buChar char="•"/>
            </a:pPr>
            <a:r>
              <a:rPr lang="en-US" dirty="0"/>
              <a:t>for participants to identify next steps and actions for continuous program improvement</a:t>
            </a:r>
            <a:r>
              <a:rPr lang="en-US" dirty="0" smtClean="0"/>
              <a:t>.</a:t>
            </a:r>
            <a:endParaRPr lang="en-US" baseline="30000" dirty="0"/>
          </a:p>
          <a:p>
            <a:r>
              <a:rPr lang="en-US" dirty="0"/>
              <a:t>The steps in M</a:t>
            </a:r>
            <a:r>
              <a:rPr lang="en-US" baseline="30000" dirty="0"/>
              <a:t>3</a:t>
            </a:r>
            <a:r>
              <a:rPr lang="en-US" dirty="0"/>
              <a:t> translate to the CPI Cycle as well.</a:t>
            </a:r>
          </a:p>
          <a:p>
            <a:pPr lvl="0"/>
            <a:r>
              <a:rPr lang="en-US" u="sng" dirty="0"/>
              <a:t>Plan</a:t>
            </a:r>
            <a:r>
              <a:rPr lang="en-US" dirty="0"/>
              <a:t> = initial plan to collect data at the beginning of program cycle</a:t>
            </a:r>
          </a:p>
          <a:p>
            <a:pPr lvl="0"/>
            <a:r>
              <a:rPr lang="en-US" u="sng" dirty="0"/>
              <a:t>Do</a:t>
            </a:r>
            <a:r>
              <a:rPr lang="en-US" dirty="0"/>
              <a:t> = collect data leading up to M</a:t>
            </a:r>
            <a:r>
              <a:rPr lang="en-US" baseline="30000" dirty="0"/>
              <a:t>3</a:t>
            </a:r>
          </a:p>
          <a:p>
            <a:pPr lvl="0"/>
            <a:r>
              <a:rPr lang="en-US" u="sng" dirty="0"/>
              <a:t>Check</a:t>
            </a:r>
            <a:r>
              <a:rPr lang="en-US" dirty="0"/>
              <a:t> = focus on the results at M</a:t>
            </a:r>
            <a:r>
              <a:rPr lang="en-US" baseline="30000" dirty="0"/>
              <a:t>3</a:t>
            </a:r>
            <a:r>
              <a:rPr lang="en-US" dirty="0"/>
              <a:t> Huddle session </a:t>
            </a:r>
          </a:p>
          <a:p>
            <a:pPr lvl="0"/>
            <a:r>
              <a:rPr lang="en-US" u="sng" dirty="0"/>
              <a:t>Adjust</a:t>
            </a:r>
            <a:r>
              <a:rPr lang="en-US" dirty="0"/>
              <a:t> = Act on your improvement plan after </a:t>
            </a:r>
            <a:r>
              <a:rPr lang="en-US" dirty="0" smtClean="0"/>
              <a:t>M</a:t>
            </a:r>
            <a:r>
              <a:rPr lang="en-US" baseline="30000" dirty="0" smtClean="0"/>
              <a:t>3</a:t>
            </a:r>
            <a:endParaRPr lang="en-US" dirty="0"/>
          </a:p>
          <a:p>
            <a:pPr lvl="0"/>
            <a:r>
              <a:rPr lang="en-US" dirty="0"/>
              <a:t>Another critical step is to share your improvement plan with staff and stakeholders at your site, and then start taking action on it!   </a:t>
            </a:r>
          </a:p>
          <a:p>
            <a:r>
              <a:rPr lang="en-US" dirty="0"/>
              <a:t>The M</a:t>
            </a:r>
            <a:r>
              <a:rPr lang="en-US" baseline="30000" dirty="0"/>
              <a:t>3</a:t>
            </a:r>
            <a:r>
              <a:rPr lang="en-US" dirty="0"/>
              <a:t> process doesn’t stop after the Huddle is over. You keep planning, doing, checking, adjusting with the cycle. </a:t>
            </a:r>
          </a:p>
        </p:txBody>
      </p:sp>
      <p:sp>
        <p:nvSpPr>
          <p:cNvPr id="4" name="Slide Number Placeholder 3"/>
          <p:cNvSpPr>
            <a:spLocks noGrp="1"/>
          </p:cNvSpPr>
          <p:nvPr>
            <p:ph type="sldNum" sz="quarter" idx="10"/>
          </p:nvPr>
        </p:nvSpPr>
        <p:spPr/>
        <p:txBody>
          <a:bodyPr/>
          <a:lstStyle/>
          <a:p>
            <a:fld id="{934A91CC-AAC3-438F-9097-B1D2AE40FC17}" type="slidenum">
              <a:rPr lang="en-US" smtClean="0"/>
              <a:t>19</a:t>
            </a:fld>
            <a:endParaRPr lang="en-US"/>
          </a:p>
        </p:txBody>
      </p:sp>
    </p:spTree>
    <p:extLst>
      <p:ext uri="{BB962C8B-B14F-4D97-AF65-F5344CB8AC3E}">
        <p14:creationId xmlns:p14="http://schemas.microsoft.com/office/powerpoint/2010/main" val="4178130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US" sz="1200" dirty="0"/>
              <a:t>Maira: </a:t>
            </a:r>
          </a:p>
          <a:p>
            <a:pPr>
              <a:spcBef>
                <a:spcPts val="600"/>
              </a:spcBef>
              <a:spcAft>
                <a:spcPts val="600"/>
              </a:spcAft>
            </a:pPr>
            <a:r>
              <a:rPr lang="en-US" sz="1200" dirty="0"/>
              <a:t>The session is part of Ignite Afterschool’s </a:t>
            </a:r>
            <a:r>
              <a:rPr lang="en-US" sz="1200" i="1" dirty="0"/>
              <a:t>Believe It. Build It. Minnesota’s Guide to Effective Afterschool Practices</a:t>
            </a:r>
            <a:r>
              <a:rPr lang="en-US" sz="1200" dirty="0"/>
              <a:t> (also affectionately nicknamed </a:t>
            </a:r>
            <a:r>
              <a:rPr lang="en-US" sz="1200" dirty="0" err="1"/>
              <a:t>BiBi</a:t>
            </a:r>
            <a:r>
              <a:rPr lang="en-US" sz="1200" dirty="0"/>
              <a:t>) project.</a:t>
            </a:r>
          </a:p>
        </p:txBody>
      </p:sp>
      <p:sp>
        <p:nvSpPr>
          <p:cNvPr id="4" name="Slide Number Placeholder 3"/>
          <p:cNvSpPr>
            <a:spLocks noGrp="1"/>
          </p:cNvSpPr>
          <p:nvPr>
            <p:ph type="sldNum" sz="quarter" idx="10"/>
          </p:nvPr>
        </p:nvSpPr>
        <p:spPr/>
        <p:txBody>
          <a:bodyPr/>
          <a:lstStyle/>
          <a:p>
            <a:fld id="{934A91CC-AAC3-438F-9097-B1D2AE40FC17}" type="slidenum">
              <a:rPr lang="en-US" smtClean="0"/>
              <a:t>2</a:t>
            </a:fld>
            <a:endParaRPr lang="en-US"/>
          </a:p>
        </p:txBody>
      </p:sp>
    </p:spTree>
    <p:extLst>
      <p:ext uri="{BB962C8B-B14F-4D97-AF65-F5344CB8AC3E}">
        <p14:creationId xmlns:p14="http://schemas.microsoft.com/office/powerpoint/2010/main" val="1044750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Maira:</a:t>
            </a:r>
          </a:p>
          <a:p>
            <a:r>
              <a:rPr lang="en-US" dirty="0" smtClean="0"/>
              <a:t>On </a:t>
            </a:r>
            <a:r>
              <a:rPr lang="en-US" dirty="0"/>
              <a:t>a larger scale, M</a:t>
            </a:r>
            <a:r>
              <a:rPr lang="en-US" baseline="30000" dirty="0"/>
              <a:t>3</a:t>
            </a:r>
            <a:r>
              <a:rPr lang="en-US" dirty="0"/>
              <a:t> is about evaluation capacity building by increasing participants Evaluative Thinking skills</a:t>
            </a:r>
            <a:r>
              <a:rPr lang="en-US" dirty="0" smtClean="0"/>
              <a:t>.</a:t>
            </a:r>
            <a:endParaRPr lang="en-US" dirty="0"/>
          </a:p>
          <a:p>
            <a:r>
              <a:rPr lang="en-US" dirty="0"/>
              <a:t>For too long we have operated with evaluation and programming in discrete categories and didn’t cross into the other land with much intention</a:t>
            </a:r>
            <a:r>
              <a:rPr lang="en-US" dirty="0" smtClean="0"/>
              <a:t>.</a:t>
            </a:r>
            <a:endParaRPr lang="en-US" dirty="0"/>
          </a:p>
          <a:p>
            <a:r>
              <a:rPr lang="en-US" dirty="0"/>
              <a:t>We conducted evaluations because findings were required and needed to be “declared.” </a:t>
            </a:r>
          </a:p>
        </p:txBody>
      </p:sp>
      <p:sp>
        <p:nvSpPr>
          <p:cNvPr id="4" name="Slide Number Placeholder 3"/>
          <p:cNvSpPr>
            <a:spLocks noGrp="1"/>
          </p:cNvSpPr>
          <p:nvPr>
            <p:ph type="sldNum" sz="quarter" idx="10"/>
          </p:nvPr>
        </p:nvSpPr>
        <p:spPr/>
        <p:txBody>
          <a:bodyPr/>
          <a:lstStyle/>
          <a:p>
            <a:fld id="{934A91CC-AAC3-438F-9097-B1D2AE40FC17}" type="slidenum">
              <a:rPr lang="en-US" smtClean="0"/>
              <a:t>20</a:t>
            </a:fld>
            <a:endParaRPr lang="en-US"/>
          </a:p>
        </p:txBody>
      </p:sp>
    </p:spTree>
    <p:extLst>
      <p:ext uri="{BB962C8B-B14F-4D97-AF65-F5344CB8AC3E}">
        <p14:creationId xmlns:p14="http://schemas.microsoft.com/office/powerpoint/2010/main" val="265055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Maira:</a:t>
            </a:r>
          </a:p>
          <a:p>
            <a:r>
              <a:rPr lang="en-US" dirty="0" smtClean="0"/>
              <a:t>Evaluative </a:t>
            </a:r>
            <a:r>
              <a:rPr lang="en-US" dirty="0"/>
              <a:t>Thinking breaks down those barriers and shifts from Evaluation as a set of tasks/obligations that need to be done </a:t>
            </a:r>
            <a:r>
              <a:rPr lang="en-US" dirty="0">
                <a:sym typeface="Wingdings" panose="05000000000000000000" pitchFamily="2" charset="2"/>
              </a:rPr>
              <a:t></a:t>
            </a:r>
            <a:r>
              <a:rPr lang="en-US" dirty="0"/>
              <a:t> to a way of approaching and continuously improving the </a:t>
            </a:r>
            <a:r>
              <a:rPr lang="en-US" dirty="0" smtClean="0"/>
              <a:t>work</a:t>
            </a:r>
            <a:endParaRPr lang="en-US" dirty="0"/>
          </a:p>
          <a:p>
            <a:r>
              <a:rPr lang="en-US" dirty="0" smtClean="0"/>
              <a:t>We</a:t>
            </a:r>
            <a:r>
              <a:rPr lang="en-US" baseline="0" dirty="0" smtClean="0"/>
              <a:t> used </a:t>
            </a:r>
            <a:r>
              <a:rPr lang="en-US" dirty="0" smtClean="0"/>
              <a:t>Jane </a:t>
            </a:r>
            <a:r>
              <a:rPr lang="en-US" dirty="0"/>
              <a:t>Buckley and Tom Archibald </a:t>
            </a:r>
            <a:r>
              <a:rPr lang="en-US" dirty="0" smtClean="0"/>
              <a:t>definition</a:t>
            </a:r>
            <a:r>
              <a:rPr lang="en-US" baseline="0" dirty="0" smtClean="0"/>
              <a:t> of evaluative thinking.  We explain it to programs as…</a:t>
            </a:r>
            <a:endParaRPr lang="en-US" dirty="0"/>
          </a:p>
          <a:p>
            <a:r>
              <a:rPr lang="en-US" dirty="0"/>
              <a:t>(</a:t>
            </a:r>
            <a:r>
              <a:rPr lang="en-US" dirty="0" smtClean="0"/>
              <a:t>click)</a:t>
            </a:r>
            <a:endParaRPr lang="en-US" baseline="0" dirty="0"/>
          </a:p>
          <a:p>
            <a:r>
              <a:rPr lang="en-US" dirty="0" smtClean="0"/>
              <a:t>We </a:t>
            </a:r>
            <a:r>
              <a:rPr lang="en-US" dirty="0"/>
              <a:t>need to move from Doing Evaluation to Being Evaluative</a:t>
            </a:r>
          </a:p>
        </p:txBody>
      </p:sp>
      <p:sp>
        <p:nvSpPr>
          <p:cNvPr id="4" name="Slide Number Placeholder 3"/>
          <p:cNvSpPr>
            <a:spLocks noGrp="1"/>
          </p:cNvSpPr>
          <p:nvPr>
            <p:ph type="sldNum" sz="quarter" idx="10"/>
          </p:nvPr>
        </p:nvSpPr>
        <p:spPr/>
        <p:txBody>
          <a:bodyPr/>
          <a:lstStyle/>
          <a:p>
            <a:fld id="{934A91CC-AAC3-438F-9097-B1D2AE40FC17}" type="slidenum">
              <a:rPr lang="en-US" smtClean="0"/>
              <a:t>21</a:t>
            </a:fld>
            <a:endParaRPr lang="en-US"/>
          </a:p>
        </p:txBody>
      </p:sp>
    </p:spTree>
    <p:extLst>
      <p:ext uri="{BB962C8B-B14F-4D97-AF65-F5344CB8AC3E}">
        <p14:creationId xmlns:p14="http://schemas.microsoft.com/office/powerpoint/2010/main" val="719434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Eric:</a:t>
            </a:r>
          </a:p>
          <a:p>
            <a:r>
              <a:rPr lang="en-US" dirty="0" smtClean="0"/>
              <a:t>Another </a:t>
            </a:r>
            <a:r>
              <a:rPr lang="en-US" dirty="0"/>
              <a:t>foundation of M</a:t>
            </a:r>
            <a:r>
              <a:rPr lang="en-US" baseline="30000" dirty="0"/>
              <a:t>3</a:t>
            </a:r>
            <a:r>
              <a:rPr lang="en-US" dirty="0"/>
              <a:t> is the </a:t>
            </a:r>
            <a:r>
              <a:rPr lang="en-US" u="sng" dirty="0"/>
              <a:t>4 “buckets” of data that are critical </a:t>
            </a:r>
            <a:r>
              <a:rPr lang="en-US" dirty="0"/>
              <a:t>to collect:  </a:t>
            </a:r>
          </a:p>
          <a:p>
            <a:pPr marL="628558" lvl="1" indent="-171425">
              <a:buFont typeface="Arial" panose="020B0604020202020204" pitchFamily="34" charset="0"/>
              <a:buChar char="•"/>
            </a:pPr>
            <a:r>
              <a:rPr lang="en-US" dirty="0"/>
              <a:t>Collecting these 4 sets of data creates a more full picture and helps make more informed decisions – more of a systems view! </a:t>
            </a:r>
          </a:p>
          <a:p>
            <a:pPr marL="628558" lvl="1" indent="-171425">
              <a:buFont typeface="Arial" panose="020B0604020202020204" pitchFamily="34" charset="0"/>
              <a:buChar char="•"/>
            </a:pPr>
            <a:r>
              <a:rPr lang="en-US" dirty="0"/>
              <a:t>The 4 “buckets” are based on afterschool research.</a:t>
            </a:r>
          </a:p>
          <a:p>
            <a:pPr marL="1085691" lvl="2" indent="-171425">
              <a:buFont typeface="Arial" panose="020B0604020202020204" pitchFamily="34" charset="0"/>
              <a:buChar char="•"/>
            </a:pPr>
            <a:r>
              <a:rPr lang="en-US" dirty="0"/>
              <a:t>Research shows that positive outcomes </a:t>
            </a:r>
            <a:r>
              <a:rPr lang="en-US" dirty="0" smtClean="0"/>
              <a:t>(click) </a:t>
            </a:r>
            <a:r>
              <a:rPr lang="en-US" dirty="0"/>
              <a:t>from afterschool programs is contingent on the amount of time students spend (click) in a high quality program (click) that they enjoy and build relationships with caring adults (click</a:t>
            </a:r>
            <a:r>
              <a:rPr lang="en-US" dirty="0" smtClean="0"/>
              <a:t>).</a:t>
            </a:r>
            <a:endParaRPr lang="en-US" dirty="0"/>
          </a:p>
          <a:p>
            <a:endParaRPr lang="en-US" dirty="0"/>
          </a:p>
        </p:txBody>
      </p:sp>
      <p:sp>
        <p:nvSpPr>
          <p:cNvPr id="4" name="Slide Number Placeholder 3"/>
          <p:cNvSpPr>
            <a:spLocks noGrp="1"/>
          </p:cNvSpPr>
          <p:nvPr>
            <p:ph type="sldNum" sz="quarter" idx="10"/>
          </p:nvPr>
        </p:nvSpPr>
        <p:spPr/>
        <p:txBody>
          <a:bodyPr/>
          <a:lstStyle/>
          <a:p>
            <a:fld id="{934A91CC-AAC3-438F-9097-B1D2AE40FC17}" type="slidenum">
              <a:rPr lang="en-US" smtClean="0"/>
              <a:t>22</a:t>
            </a:fld>
            <a:endParaRPr lang="en-US"/>
          </a:p>
        </p:txBody>
      </p:sp>
    </p:spTree>
    <p:extLst>
      <p:ext uri="{BB962C8B-B14F-4D97-AF65-F5344CB8AC3E}">
        <p14:creationId xmlns:p14="http://schemas.microsoft.com/office/powerpoint/2010/main" val="1321696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Eric:</a:t>
            </a:r>
          </a:p>
          <a:p>
            <a:r>
              <a:rPr lang="en-US" dirty="0" smtClean="0"/>
              <a:t>For example…</a:t>
            </a:r>
            <a:endParaRPr lang="en-US" dirty="0"/>
          </a:p>
        </p:txBody>
      </p:sp>
      <p:sp>
        <p:nvSpPr>
          <p:cNvPr id="4" name="Slide Number Placeholder 3"/>
          <p:cNvSpPr>
            <a:spLocks noGrp="1"/>
          </p:cNvSpPr>
          <p:nvPr>
            <p:ph type="sldNum" sz="quarter" idx="10"/>
          </p:nvPr>
        </p:nvSpPr>
        <p:spPr/>
        <p:txBody>
          <a:bodyPr/>
          <a:lstStyle/>
          <a:p>
            <a:fld id="{934A91CC-AAC3-438F-9097-B1D2AE40FC17}" type="slidenum">
              <a:rPr lang="en-US" smtClean="0"/>
              <a:t>23</a:t>
            </a:fld>
            <a:endParaRPr lang="en-US"/>
          </a:p>
        </p:txBody>
      </p:sp>
    </p:spTree>
    <p:extLst>
      <p:ext uri="{BB962C8B-B14F-4D97-AF65-F5344CB8AC3E}">
        <p14:creationId xmlns:p14="http://schemas.microsoft.com/office/powerpoint/2010/main" val="1346116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Afterschool is linked</a:t>
            </a:r>
            <a:r>
              <a:rPr lang="en-US" baseline="0" dirty="0" smtClean="0"/>
              <a:t> to gains in what is commonly called “the </a:t>
            </a:r>
            <a:r>
              <a:rPr lang="en-US" baseline="0" dirty="0" err="1" smtClean="0"/>
              <a:t>A.B.C.’s</a:t>
            </a:r>
            <a:r>
              <a:rPr lang="en-US" baseline="0" dirty="0" smtClean="0"/>
              <a:t>”; improved school day attendance, behavior, and core academics.  The </a:t>
            </a:r>
            <a:r>
              <a:rPr lang="en-US" baseline="0" dirty="0" err="1" smtClean="0"/>
              <a:t>A.B.C.’s</a:t>
            </a:r>
            <a:r>
              <a:rPr lang="en-US" baseline="0" dirty="0" smtClean="0"/>
              <a:t> are the greatest predictor of school success and graduation.</a:t>
            </a:r>
            <a:endParaRPr lang="en-US" dirty="0"/>
          </a:p>
        </p:txBody>
      </p:sp>
      <p:sp>
        <p:nvSpPr>
          <p:cNvPr id="4" name="Slide Number Placeholder 3"/>
          <p:cNvSpPr>
            <a:spLocks noGrp="1"/>
          </p:cNvSpPr>
          <p:nvPr>
            <p:ph type="sldNum" sz="quarter" idx="10"/>
          </p:nvPr>
        </p:nvSpPr>
        <p:spPr/>
        <p:txBody>
          <a:bodyPr/>
          <a:lstStyle/>
          <a:p>
            <a:fld id="{934A91CC-AAC3-438F-9097-B1D2AE40FC17}" type="slidenum">
              <a:rPr lang="en-US" smtClean="0"/>
              <a:t>24</a:t>
            </a:fld>
            <a:endParaRPr lang="en-US"/>
          </a:p>
        </p:txBody>
      </p:sp>
    </p:spTree>
    <p:extLst>
      <p:ext uri="{BB962C8B-B14F-4D97-AF65-F5344CB8AC3E}">
        <p14:creationId xmlns:p14="http://schemas.microsoft.com/office/powerpoint/2010/main" val="2694141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Eric:</a:t>
            </a:r>
          </a:p>
          <a:p>
            <a:r>
              <a:rPr lang="en-US" dirty="0" smtClean="0"/>
              <a:t>Let’s look at the link between afterschool participation opportunity</a:t>
            </a:r>
            <a:r>
              <a:rPr lang="en-US" baseline="0" dirty="0" smtClean="0"/>
              <a:t> gap</a:t>
            </a:r>
            <a:r>
              <a:rPr lang="en-US" dirty="0" smtClean="0"/>
              <a:t> and the</a:t>
            </a:r>
            <a:r>
              <a:rPr lang="en-US" baseline="0" dirty="0" smtClean="0"/>
              <a:t> math achievement gap.  </a:t>
            </a:r>
          </a:p>
          <a:p>
            <a:r>
              <a:rPr lang="en-US" baseline="0" dirty="0" smtClean="0"/>
              <a:t>We don’t see much difference in scores for high income students as they participate in out of school programs.  They are already doing well.</a:t>
            </a:r>
            <a:endParaRPr lang="en-US" dirty="0"/>
          </a:p>
        </p:txBody>
      </p:sp>
      <p:sp>
        <p:nvSpPr>
          <p:cNvPr id="4" name="Slide Number Placeholder 3"/>
          <p:cNvSpPr>
            <a:spLocks noGrp="1"/>
          </p:cNvSpPr>
          <p:nvPr>
            <p:ph type="sldNum" sz="quarter" idx="10"/>
          </p:nvPr>
        </p:nvSpPr>
        <p:spPr/>
        <p:txBody>
          <a:bodyPr/>
          <a:lstStyle/>
          <a:p>
            <a:fld id="{934A91CC-AAC3-438F-9097-B1D2AE40FC17}" type="slidenum">
              <a:rPr lang="en-US" smtClean="0"/>
              <a:t>25</a:t>
            </a:fld>
            <a:endParaRPr lang="en-US"/>
          </a:p>
        </p:txBody>
      </p:sp>
    </p:spTree>
    <p:extLst>
      <p:ext uri="{BB962C8B-B14F-4D97-AF65-F5344CB8AC3E}">
        <p14:creationId xmlns:p14="http://schemas.microsoft.com/office/powerpoint/2010/main" val="3583555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Eric:</a:t>
            </a:r>
          </a:p>
          <a:p>
            <a:r>
              <a:rPr lang="en-US" dirty="0" smtClean="0"/>
              <a:t>We see slight gains for middle income students, which</a:t>
            </a:r>
            <a:r>
              <a:rPr lang="en-US" baseline="0" dirty="0" smtClean="0"/>
              <a:t> catches them up with high income students.</a:t>
            </a:r>
            <a:endParaRPr lang="en-US" dirty="0"/>
          </a:p>
        </p:txBody>
      </p:sp>
      <p:sp>
        <p:nvSpPr>
          <p:cNvPr id="4" name="Slide Number Placeholder 3"/>
          <p:cNvSpPr>
            <a:spLocks noGrp="1"/>
          </p:cNvSpPr>
          <p:nvPr>
            <p:ph type="sldNum" sz="quarter" idx="10"/>
          </p:nvPr>
        </p:nvSpPr>
        <p:spPr/>
        <p:txBody>
          <a:bodyPr/>
          <a:lstStyle/>
          <a:p>
            <a:fld id="{934A91CC-AAC3-438F-9097-B1D2AE40FC17}" type="slidenum">
              <a:rPr lang="en-US" smtClean="0"/>
              <a:t>26</a:t>
            </a:fld>
            <a:endParaRPr lang="en-US"/>
          </a:p>
        </p:txBody>
      </p:sp>
    </p:spTree>
    <p:extLst>
      <p:ext uri="{BB962C8B-B14F-4D97-AF65-F5344CB8AC3E}">
        <p14:creationId xmlns:p14="http://schemas.microsoft.com/office/powerpoint/2010/main" val="3530647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Eric:</a:t>
            </a:r>
          </a:p>
          <a:p>
            <a:r>
              <a:rPr lang="en-US" dirty="0" smtClean="0"/>
              <a:t>But the largest impact is for low income students.  The gap in Math</a:t>
            </a:r>
            <a:r>
              <a:rPr lang="en-US" baseline="0" dirty="0" smtClean="0"/>
              <a:t> scores disappears with high participation!  </a:t>
            </a:r>
            <a:endParaRPr lang="en-US" dirty="0"/>
          </a:p>
        </p:txBody>
      </p:sp>
      <p:sp>
        <p:nvSpPr>
          <p:cNvPr id="4" name="Slide Number Placeholder 3"/>
          <p:cNvSpPr>
            <a:spLocks noGrp="1"/>
          </p:cNvSpPr>
          <p:nvPr>
            <p:ph type="sldNum" sz="quarter" idx="10"/>
          </p:nvPr>
        </p:nvSpPr>
        <p:spPr/>
        <p:txBody>
          <a:bodyPr/>
          <a:lstStyle/>
          <a:p>
            <a:fld id="{934A91CC-AAC3-438F-9097-B1D2AE40FC17}" type="slidenum">
              <a:rPr lang="en-US" smtClean="0"/>
              <a:t>27</a:t>
            </a:fld>
            <a:endParaRPr lang="en-US"/>
          </a:p>
        </p:txBody>
      </p:sp>
    </p:spTree>
    <p:extLst>
      <p:ext uri="{BB962C8B-B14F-4D97-AF65-F5344CB8AC3E}">
        <p14:creationId xmlns:p14="http://schemas.microsoft.com/office/powerpoint/2010/main" val="2465775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smtClean="0"/>
              <a:t>Eric:</a:t>
            </a:r>
          </a:p>
          <a:p>
            <a:pPr defTabSz="914266"/>
            <a:r>
              <a:rPr lang="en-US" baseline="0" dirty="0" smtClean="0"/>
              <a:t>This study found the program did not need to be an intentional Math program for the impact.  It could have been anything from STEM to dance programs.  Other studies have found that with intentional Reading interventions, the same holds true for Reading scores.</a:t>
            </a:r>
            <a:endParaRPr lang="en-US" dirty="0" smtClean="0"/>
          </a:p>
        </p:txBody>
      </p:sp>
      <p:sp>
        <p:nvSpPr>
          <p:cNvPr id="4" name="Slide Number Placeholder 3"/>
          <p:cNvSpPr>
            <a:spLocks noGrp="1"/>
          </p:cNvSpPr>
          <p:nvPr>
            <p:ph type="sldNum" sz="quarter" idx="10"/>
          </p:nvPr>
        </p:nvSpPr>
        <p:spPr/>
        <p:txBody>
          <a:bodyPr/>
          <a:lstStyle/>
          <a:p>
            <a:fld id="{934A91CC-AAC3-438F-9097-B1D2AE40FC17}" type="slidenum">
              <a:rPr lang="en-US" smtClean="0"/>
              <a:t>28</a:t>
            </a:fld>
            <a:endParaRPr lang="en-US"/>
          </a:p>
        </p:txBody>
      </p:sp>
    </p:spTree>
    <p:extLst>
      <p:ext uri="{BB962C8B-B14F-4D97-AF65-F5344CB8AC3E}">
        <p14:creationId xmlns:p14="http://schemas.microsoft.com/office/powerpoint/2010/main" val="805047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Eric:</a:t>
            </a:r>
          </a:p>
          <a:p>
            <a:r>
              <a:rPr lang="en-US" dirty="0" smtClean="0"/>
              <a:t>So we know the amount of</a:t>
            </a:r>
            <a:r>
              <a:rPr lang="en-US" baseline="0" dirty="0" smtClean="0"/>
              <a:t> time in a high quality afterschool program matters to see positive outcomes.</a:t>
            </a:r>
            <a:endParaRPr lang="en-US" dirty="0"/>
          </a:p>
        </p:txBody>
      </p:sp>
      <p:sp>
        <p:nvSpPr>
          <p:cNvPr id="4" name="Slide Number Placeholder 3"/>
          <p:cNvSpPr>
            <a:spLocks noGrp="1"/>
          </p:cNvSpPr>
          <p:nvPr>
            <p:ph type="sldNum" sz="quarter" idx="10"/>
          </p:nvPr>
        </p:nvSpPr>
        <p:spPr/>
        <p:txBody>
          <a:bodyPr/>
          <a:lstStyle/>
          <a:p>
            <a:fld id="{934A91CC-AAC3-438F-9097-B1D2AE40FC17}" type="slidenum">
              <a:rPr lang="en-US" smtClean="0"/>
              <a:t>29</a:t>
            </a:fld>
            <a:endParaRPr lang="en-US"/>
          </a:p>
        </p:txBody>
      </p:sp>
    </p:spTree>
    <p:extLst>
      <p:ext uri="{BB962C8B-B14F-4D97-AF65-F5344CB8AC3E}">
        <p14:creationId xmlns:p14="http://schemas.microsoft.com/office/powerpoint/2010/main" val="1855271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Maira: </a:t>
            </a:r>
          </a:p>
          <a:p>
            <a:r>
              <a:rPr lang="en-US" dirty="0" smtClean="0"/>
              <a:t>We’ll get back to Ignite Afterschool</a:t>
            </a:r>
            <a:r>
              <a:rPr lang="en-US" baseline="0" dirty="0" smtClean="0"/>
              <a:t> and </a:t>
            </a:r>
            <a:r>
              <a:rPr lang="en-US" i="1" dirty="0" smtClean="0"/>
              <a:t>Believe It. Built It.</a:t>
            </a:r>
            <a:r>
              <a:rPr lang="en-US" dirty="0" smtClean="0"/>
              <a:t> in a</a:t>
            </a:r>
            <a:r>
              <a:rPr lang="en-US" baseline="0" dirty="0" smtClean="0"/>
              <a:t> second.</a:t>
            </a:r>
            <a:r>
              <a:rPr lang="en-US" dirty="0" smtClean="0"/>
              <a:t> </a:t>
            </a:r>
            <a:endParaRPr lang="en-US" dirty="0"/>
          </a:p>
        </p:txBody>
      </p:sp>
      <p:sp>
        <p:nvSpPr>
          <p:cNvPr id="4" name="Slide Number Placeholder 3"/>
          <p:cNvSpPr>
            <a:spLocks noGrp="1"/>
          </p:cNvSpPr>
          <p:nvPr>
            <p:ph type="sldNum" sz="quarter" idx="10"/>
          </p:nvPr>
        </p:nvSpPr>
        <p:spPr/>
        <p:txBody>
          <a:bodyPr/>
          <a:lstStyle/>
          <a:p>
            <a:fld id="{934A91CC-AAC3-438F-9097-B1D2AE40FC17}" type="slidenum">
              <a:rPr lang="en-US" smtClean="0"/>
              <a:t>3</a:t>
            </a:fld>
            <a:endParaRPr lang="en-US"/>
          </a:p>
        </p:txBody>
      </p:sp>
    </p:spTree>
    <p:extLst>
      <p:ext uri="{BB962C8B-B14F-4D97-AF65-F5344CB8AC3E}">
        <p14:creationId xmlns:p14="http://schemas.microsoft.com/office/powerpoint/2010/main" val="2234365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Eric:</a:t>
            </a:r>
          </a:p>
          <a:p>
            <a:r>
              <a:rPr lang="en-US" dirty="0" smtClean="0"/>
              <a:t>Without</a:t>
            </a:r>
            <a:r>
              <a:rPr lang="en-US" baseline="0" dirty="0" smtClean="0"/>
              <a:t> being centered on a particular curriculum.  So what makes the difference? </a:t>
            </a:r>
            <a:endParaRPr lang="en-US" dirty="0"/>
          </a:p>
        </p:txBody>
      </p:sp>
      <p:sp>
        <p:nvSpPr>
          <p:cNvPr id="4" name="Slide Number Placeholder 3"/>
          <p:cNvSpPr>
            <a:spLocks noGrp="1"/>
          </p:cNvSpPr>
          <p:nvPr>
            <p:ph type="sldNum" sz="quarter" idx="10"/>
          </p:nvPr>
        </p:nvSpPr>
        <p:spPr/>
        <p:txBody>
          <a:bodyPr/>
          <a:lstStyle/>
          <a:p>
            <a:fld id="{934A91CC-AAC3-438F-9097-B1D2AE40FC17}" type="slidenum">
              <a:rPr lang="en-US" smtClean="0"/>
              <a:t>30</a:t>
            </a:fld>
            <a:endParaRPr lang="en-US"/>
          </a:p>
        </p:txBody>
      </p:sp>
    </p:spTree>
    <p:extLst>
      <p:ext uri="{BB962C8B-B14F-4D97-AF65-F5344CB8AC3E}">
        <p14:creationId xmlns:p14="http://schemas.microsoft.com/office/powerpoint/2010/main" val="3969605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Eric:</a:t>
            </a:r>
          </a:p>
          <a:p>
            <a:r>
              <a:rPr lang="en-US" dirty="0" smtClean="0"/>
              <a:t>Research</a:t>
            </a:r>
            <a:r>
              <a:rPr lang="en-US" baseline="0" dirty="0" smtClean="0"/>
              <a:t> suggests the gains happen when young people are having positive experiences with caring adults…</a:t>
            </a:r>
            <a:endParaRPr lang="en-US" dirty="0"/>
          </a:p>
        </p:txBody>
      </p:sp>
      <p:sp>
        <p:nvSpPr>
          <p:cNvPr id="4" name="Slide Number Placeholder 3"/>
          <p:cNvSpPr>
            <a:spLocks noGrp="1"/>
          </p:cNvSpPr>
          <p:nvPr>
            <p:ph type="sldNum" sz="quarter" idx="10"/>
          </p:nvPr>
        </p:nvSpPr>
        <p:spPr/>
        <p:txBody>
          <a:bodyPr/>
          <a:lstStyle/>
          <a:p>
            <a:fld id="{934A91CC-AAC3-438F-9097-B1D2AE40FC17}" type="slidenum">
              <a:rPr lang="en-US" smtClean="0"/>
              <a:t>31</a:t>
            </a:fld>
            <a:endParaRPr lang="en-US"/>
          </a:p>
        </p:txBody>
      </p:sp>
    </p:spTree>
    <p:extLst>
      <p:ext uri="{BB962C8B-B14F-4D97-AF65-F5344CB8AC3E}">
        <p14:creationId xmlns:p14="http://schemas.microsoft.com/office/powerpoint/2010/main" val="2395987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Eric:</a:t>
            </a:r>
          </a:p>
          <a:p>
            <a:r>
              <a:rPr lang="en-US" dirty="0" smtClean="0"/>
              <a:t>… they</a:t>
            </a:r>
            <a:r>
              <a:rPr lang="en-US" baseline="0" dirty="0" smtClean="0"/>
              <a:t> gain social and emotional skills which carry over into the school day.</a:t>
            </a:r>
            <a:endParaRPr lang="en-US" dirty="0"/>
          </a:p>
        </p:txBody>
      </p:sp>
      <p:sp>
        <p:nvSpPr>
          <p:cNvPr id="4" name="Slide Number Placeholder 3"/>
          <p:cNvSpPr>
            <a:spLocks noGrp="1"/>
          </p:cNvSpPr>
          <p:nvPr>
            <p:ph type="sldNum" sz="quarter" idx="10"/>
          </p:nvPr>
        </p:nvSpPr>
        <p:spPr/>
        <p:txBody>
          <a:bodyPr/>
          <a:lstStyle/>
          <a:p>
            <a:fld id="{934A91CC-AAC3-438F-9097-B1D2AE40FC17}" type="slidenum">
              <a:rPr lang="en-US" smtClean="0"/>
              <a:t>32</a:t>
            </a:fld>
            <a:endParaRPr lang="en-US"/>
          </a:p>
        </p:txBody>
      </p:sp>
    </p:spTree>
    <p:extLst>
      <p:ext uri="{BB962C8B-B14F-4D97-AF65-F5344CB8AC3E}">
        <p14:creationId xmlns:p14="http://schemas.microsoft.com/office/powerpoint/2010/main" val="610265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smtClean="0"/>
              <a:t>Eric:</a:t>
            </a:r>
          </a:p>
          <a:p>
            <a:r>
              <a:rPr lang="en-US" dirty="0" smtClean="0"/>
              <a:t>These slides</a:t>
            </a:r>
            <a:r>
              <a:rPr lang="en-US" baseline="0" dirty="0" smtClean="0"/>
              <a:t> are used with permission from Deborah Lowe </a:t>
            </a:r>
            <a:r>
              <a:rPr lang="en-US" baseline="0" dirty="0" err="1" smtClean="0"/>
              <a:t>Vandell</a:t>
            </a:r>
            <a:r>
              <a:rPr lang="en-US" baseline="0" dirty="0" smtClean="0"/>
              <a:t>.  She provided them to the Statewide Afterschool Networks to support their mission.  For more information about her research, please visit www.afterschooloutcomes.org. </a:t>
            </a:r>
          </a:p>
          <a:p>
            <a:endParaRPr lang="en-US" baseline="0" dirty="0" smtClean="0"/>
          </a:p>
          <a:p>
            <a:r>
              <a:rPr lang="en-US" baseline="0" dirty="0" smtClean="0"/>
              <a:t>There is new research coming from the </a:t>
            </a:r>
            <a:r>
              <a:rPr lang="en-US" baseline="0" dirty="0" err="1" smtClean="0"/>
              <a:t>Weikert</a:t>
            </a:r>
            <a:r>
              <a:rPr lang="en-US" baseline="0" dirty="0" smtClean="0"/>
              <a:t> Center for Youth Program Quality and Susan Crowne Exchange is linking the SEL skills learned that are leading to these outcomes.</a:t>
            </a:r>
            <a:endParaRPr lang="en-US" dirty="0"/>
          </a:p>
        </p:txBody>
      </p:sp>
      <p:sp>
        <p:nvSpPr>
          <p:cNvPr id="4" name="Slide Number Placeholder 3"/>
          <p:cNvSpPr>
            <a:spLocks noGrp="1"/>
          </p:cNvSpPr>
          <p:nvPr>
            <p:ph type="sldNum" sz="quarter" idx="10"/>
          </p:nvPr>
        </p:nvSpPr>
        <p:spPr/>
        <p:txBody>
          <a:bodyPr/>
          <a:lstStyle/>
          <a:p>
            <a:fld id="{934A91CC-AAC3-438F-9097-B1D2AE40FC17}" type="slidenum">
              <a:rPr lang="en-US" smtClean="0"/>
              <a:t>33</a:t>
            </a:fld>
            <a:endParaRPr lang="en-US"/>
          </a:p>
        </p:txBody>
      </p:sp>
    </p:spTree>
    <p:extLst>
      <p:ext uri="{BB962C8B-B14F-4D97-AF65-F5344CB8AC3E}">
        <p14:creationId xmlns:p14="http://schemas.microsoft.com/office/powerpoint/2010/main" val="16575512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r>
              <a:rPr lang="en-US" dirty="0" smtClean="0"/>
              <a:t>Maira:</a:t>
            </a:r>
          </a:p>
          <a:p>
            <a:pPr defTabSz="914266"/>
            <a:r>
              <a:rPr lang="en-US" dirty="0" smtClean="0"/>
              <a:t>A </a:t>
            </a:r>
            <a:r>
              <a:rPr lang="en-US" dirty="0"/>
              <a:t>primary consideration that was taken into account during the designing of M</a:t>
            </a:r>
            <a:r>
              <a:rPr lang="en-US" baseline="30000" dirty="0"/>
              <a:t>3</a:t>
            </a:r>
            <a:r>
              <a:rPr lang="en-US" dirty="0"/>
              <a:t> is that </a:t>
            </a:r>
            <a:r>
              <a:rPr lang="en-US" u="sng" dirty="0"/>
              <a:t>Context Matters</a:t>
            </a:r>
            <a:r>
              <a:rPr lang="en-US" dirty="0" smtClean="0"/>
              <a:t>.</a:t>
            </a:r>
            <a:endParaRPr lang="en-US" dirty="0"/>
          </a:p>
          <a:p>
            <a:r>
              <a:rPr lang="en-US" dirty="0"/>
              <a:t>M</a:t>
            </a:r>
            <a:r>
              <a:rPr lang="en-US" baseline="30000" dirty="0"/>
              <a:t>3</a:t>
            </a:r>
            <a:r>
              <a:rPr lang="en-US" dirty="0"/>
              <a:t> recognizes that programs and sites across the state are very different and a one-size approach to continuous program improvement will NOT fit all.</a:t>
            </a:r>
          </a:p>
          <a:p>
            <a:pPr marL="171425" indent="-171425">
              <a:buFont typeface="Arial" panose="020B0604020202020204" pitchFamily="34" charset="0"/>
              <a:buChar char="•"/>
            </a:pPr>
            <a:r>
              <a:rPr lang="en-US" dirty="0"/>
              <a:t>Data that comes from one program that is identical to data taken from another program could have entirely different meanings based on context.</a:t>
            </a:r>
          </a:p>
          <a:p>
            <a:pPr marL="171425" indent="-171425">
              <a:buFont typeface="Arial" panose="020B0604020202020204" pitchFamily="34" charset="0"/>
              <a:buChar char="•"/>
            </a:pPr>
            <a:r>
              <a:rPr lang="en-US" dirty="0"/>
              <a:t>Each of you live and operate daily in very different worlds.</a:t>
            </a:r>
          </a:p>
          <a:p>
            <a:pPr marL="171425" indent="-171425">
              <a:buFont typeface="Arial" panose="020B0604020202020204" pitchFamily="34" charset="0"/>
              <a:buChar char="•"/>
            </a:pPr>
            <a:r>
              <a:rPr lang="en-US" dirty="0"/>
              <a:t>Your context matters, all your work is framed in that every day, all day. </a:t>
            </a:r>
          </a:p>
          <a:p>
            <a:pPr marL="171425" indent="-171425">
              <a:buFont typeface="Arial" panose="020B0604020202020204" pitchFamily="34" charset="0"/>
              <a:buChar char="•"/>
            </a:pPr>
            <a:r>
              <a:rPr lang="en-US" dirty="0"/>
              <a:t>That is why M</a:t>
            </a:r>
            <a:r>
              <a:rPr lang="en-US" baseline="30000" dirty="0"/>
              <a:t>3</a:t>
            </a:r>
            <a:r>
              <a:rPr lang="en-US" dirty="0"/>
              <a:t> provides a series of Making Meaning questions for teams to consider that can take into account their context as they review their data.</a:t>
            </a:r>
          </a:p>
          <a:p>
            <a:endParaRPr lang="en-US" dirty="0"/>
          </a:p>
        </p:txBody>
      </p:sp>
      <p:sp>
        <p:nvSpPr>
          <p:cNvPr id="4" name="Slide Number Placeholder 3"/>
          <p:cNvSpPr>
            <a:spLocks noGrp="1"/>
          </p:cNvSpPr>
          <p:nvPr>
            <p:ph type="sldNum" sz="quarter" idx="10"/>
          </p:nvPr>
        </p:nvSpPr>
        <p:spPr/>
        <p:txBody>
          <a:bodyPr/>
          <a:lstStyle/>
          <a:p>
            <a:fld id="{934A91CC-AAC3-438F-9097-B1D2AE40FC17}" type="slidenum">
              <a:rPr lang="en-US" smtClean="0"/>
              <a:t>34</a:t>
            </a:fld>
            <a:endParaRPr lang="en-US"/>
          </a:p>
        </p:txBody>
      </p:sp>
    </p:spTree>
    <p:extLst>
      <p:ext uri="{BB962C8B-B14F-4D97-AF65-F5344CB8AC3E}">
        <p14:creationId xmlns:p14="http://schemas.microsoft.com/office/powerpoint/2010/main" val="33207784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Maira</a:t>
            </a:r>
          </a:p>
          <a:p>
            <a:r>
              <a:rPr lang="en-US" dirty="0" smtClean="0"/>
              <a:t>And </a:t>
            </a:r>
            <a:r>
              <a:rPr lang="en-US" dirty="0"/>
              <a:t>finally, </a:t>
            </a:r>
            <a:r>
              <a:rPr lang="en-US" u="sng" dirty="0"/>
              <a:t>M</a:t>
            </a:r>
            <a:r>
              <a:rPr lang="en-US" u="sng" baseline="30000" dirty="0"/>
              <a:t>3</a:t>
            </a:r>
            <a:r>
              <a:rPr lang="en-US" u="sng" dirty="0"/>
              <a:t> is tool-neutral</a:t>
            </a:r>
            <a:r>
              <a:rPr lang="en-US" dirty="0"/>
              <a:t>. There are many different ways to gather the data you need for program improvement. </a:t>
            </a:r>
          </a:p>
          <a:p>
            <a:pPr marL="628558" lvl="1" indent="-171425">
              <a:buFont typeface="Arial" panose="020B0604020202020204" pitchFamily="34" charset="0"/>
              <a:buChar char="•"/>
            </a:pPr>
            <a:r>
              <a:rPr lang="en-US" dirty="0"/>
              <a:t>Here are the sets of data and some examples of sources/tools programs have used to measure:</a:t>
            </a:r>
          </a:p>
          <a:p>
            <a:pPr marL="914266" lvl="2"/>
            <a:r>
              <a:rPr lang="en-US" u="none" dirty="0" smtClean="0"/>
              <a:t>(click)</a:t>
            </a:r>
          </a:p>
          <a:p>
            <a:pPr marL="1085691" lvl="2" indent="-171425">
              <a:buFont typeface="Arial" panose="020B0604020202020204" pitchFamily="34" charset="0"/>
              <a:buChar char="•"/>
            </a:pPr>
            <a:r>
              <a:rPr lang="en-US" u="sng" dirty="0" smtClean="0"/>
              <a:t>Quality </a:t>
            </a:r>
            <a:r>
              <a:rPr lang="en-US" u="sng" dirty="0"/>
              <a:t>practices:</a:t>
            </a:r>
            <a:r>
              <a:rPr lang="en-US" dirty="0"/>
              <a:t> Data/info used to assess your program's use of quality afterschool practices. Examples are YPQA, APT, </a:t>
            </a:r>
            <a:r>
              <a:rPr lang="en-US" dirty="0" err="1"/>
              <a:t>NYSAN</a:t>
            </a:r>
            <a:r>
              <a:rPr lang="en-US" dirty="0"/>
              <a:t>, organization capacity scales, Quality Mentoring Assessment Path.</a:t>
            </a:r>
          </a:p>
          <a:p>
            <a:pPr marL="914266" lvl="2" defTabSz="881390"/>
            <a:r>
              <a:rPr lang="en-US" u="none" dirty="0" smtClean="0"/>
              <a:t>(click)</a:t>
            </a:r>
          </a:p>
          <a:p>
            <a:pPr marL="1085691" lvl="2" indent="-171425">
              <a:buFont typeface="Arial" panose="020B0604020202020204" pitchFamily="34" charset="0"/>
              <a:buChar char="•"/>
            </a:pPr>
            <a:r>
              <a:rPr lang="en-US" u="sng" dirty="0" smtClean="0"/>
              <a:t>Program </a:t>
            </a:r>
            <a:r>
              <a:rPr lang="en-US" u="sng" dirty="0"/>
              <a:t>experience:</a:t>
            </a:r>
            <a:r>
              <a:rPr lang="en-US" dirty="0"/>
              <a:t> Program experience data represents information that speaks to how your participants experience the program from their perspective. This could include surveys, focus groups, etc. parent and youth satisfaction surveys, focus groups, SAYO-Y</a:t>
            </a:r>
          </a:p>
          <a:p>
            <a:pPr marL="914266" lvl="2" defTabSz="881390"/>
            <a:r>
              <a:rPr lang="en-US" u="none" dirty="0" smtClean="0"/>
              <a:t>(click)</a:t>
            </a:r>
          </a:p>
          <a:p>
            <a:pPr marL="1085691" lvl="2" indent="-171425">
              <a:buFont typeface="Arial" panose="020B0604020202020204" pitchFamily="34" charset="0"/>
              <a:buChar char="•"/>
            </a:pPr>
            <a:r>
              <a:rPr lang="en-US" u="sng" dirty="0" smtClean="0"/>
              <a:t>Attendance/participation</a:t>
            </a:r>
            <a:r>
              <a:rPr lang="en-US" u="sng" dirty="0"/>
              <a:t>:</a:t>
            </a:r>
            <a:r>
              <a:rPr lang="en-US" dirty="0"/>
              <a:t> Attendance log or database tracking participation of youth in your program.</a:t>
            </a:r>
          </a:p>
          <a:p>
            <a:pPr marL="914266" lvl="2" defTabSz="881390"/>
            <a:r>
              <a:rPr lang="en-US" u="none" dirty="0" smtClean="0"/>
              <a:t>(click)</a:t>
            </a:r>
          </a:p>
          <a:p>
            <a:pPr marL="1085691" lvl="2" indent="-171425">
              <a:buFont typeface="Arial" panose="020B0604020202020204" pitchFamily="34" charset="0"/>
              <a:buChar char="•"/>
            </a:pPr>
            <a:r>
              <a:rPr lang="en-US" u="sng" dirty="0" smtClean="0"/>
              <a:t>Youth </a:t>
            </a:r>
            <a:r>
              <a:rPr lang="en-US" u="sng" dirty="0"/>
              <a:t>outcomes:</a:t>
            </a:r>
            <a:r>
              <a:rPr lang="en-US" sz="1100" dirty="0"/>
              <a:t> </a:t>
            </a:r>
            <a:r>
              <a:rPr lang="en-US" dirty="0"/>
              <a:t>Data/info that shows the outcomes (academic, social-emotional, etc.) of your program participants or community outcomes. </a:t>
            </a:r>
          </a:p>
          <a:p>
            <a:endParaRPr lang="en-US" dirty="0"/>
          </a:p>
          <a:p>
            <a:pPr lvl="0"/>
            <a:r>
              <a:rPr lang="en-US" dirty="0"/>
              <a:t>M</a:t>
            </a:r>
            <a:r>
              <a:rPr lang="en-US" baseline="30000" dirty="0"/>
              <a:t>3</a:t>
            </a:r>
            <a:r>
              <a:rPr lang="en-US" dirty="0"/>
              <a:t> is a 6 hour workshop where teams from an afterschool program or youth serving organization go through a facilitated process in each set of data individually first. </a:t>
            </a:r>
          </a:p>
          <a:p>
            <a:pPr lvl="0"/>
            <a:endParaRPr lang="en-US" dirty="0"/>
          </a:p>
          <a:p>
            <a:pPr lvl="0"/>
            <a:r>
              <a:rPr lang="en-US" dirty="0"/>
              <a:t>Participants look at what the data says and then move through a series of reflection questions to help them make meaning and identify opportunities for action. </a:t>
            </a:r>
          </a:p>
          <a:p>
            <a:pPr lvl="0"/>
            <a:endParaRPr lang="en-US" dirty="0"/>
          </a:p>
          <a:p>
            <a:pPr lvl="0"/>
            <a:r>
              <a:rPr lang="en-US" dirty="0"/>
              <a:t>Then we un-silo them and put all 4 areas up on a wall and see where some opportunities to converge emerge. </a:t>
            </a:r>
          </a:p>
          <a:p>
            <a:pPr lvl="0"/>
            <a:endParaRPr lang="en-US" dirty="0"/>
          </a:p>
          <a:p>
            <a:pPr lvl="0"/>
            <a:r>
              <a:rPr lang="en-US" dirty="0"/>
              <a:t>Finally teams make decisions about where to focus – big and small, short term wins and longer term items, stand alone in each area and issues that cross multiple areas – and action plan</a:t>
            </a:r>
            <a:r>
              <a:rPr lang="en-US" dirty="0" smtClean="0"/>
              <a:t>.</a:t>
            </a:r>
          </a:p>
          <a:p>
            <a:pPr lvl="0"/>
            <a:endParaRPr lang="en-US" dirty="0" smtClean="0"/>
          </a:p>
          <a:p>
            <a:pPr lvl="0"/>
            <a:r>
              <a:rPr lang="en-US" dirty="0" smtClean="0"/>
              <a:t>Another benefit of the process,</a:t>
            </a:r>
            <a:r>
              <a:rPr lang="en-US" baseline="0" dirty="0" smtClean="0"/>
              <a:t> is that participants are understanding the difference between quality, outcomes, outputs, etc…</a:t>
            </a:r>
            <a:endParaRPr lang="en-US" dirty="0"/>
          </a:p>
        </p:txBody>
      </p:sp>
      <p:sp>
        <p:nvSpPr>
          <p:cNvPr id="4" name="Slide Number Placeholder 3"/>
          <p:cNvSpPr>
            <a:spLocks noGrp="1"/>
          </p:cNvSpPr>
          <p:nvPr>
            <p:ph type="sldNum" sz="quarter" idx="10"/>
          </p:nvPr>
        </p:nvSpPr>
        <p:spPr/>
        <p:txBody>
          <a:bodyPr/>
          <a:lstStyle/>
          <a:p>
            <a:fld id="{934A91CC-AAC3-438F-9097-B1D2AE40FC17}" type="slidenum">
              <a:rPr lang="en-US" smtClean="0"/>
              <a:t>35</a:t>
            </a:fld>
            <a:endParaRPr lang="en-US"/>
          </a:p>
        </p:txBody>
      </p:sp>
    </p:spTree>
    <p:extLst>
      <p:ext uri="{BB962C8B-B14F-4D97-AF65-F5344CB8AC3E}">
        <p14:creationId xmlns:p14="http://schemas.microsoft.com/office/powerpoint/2010/main" val="1564453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r>
              <a:rPr lang="en-US" b="0" dirty="0" smtClean="0"/>
              <a:t>Maira:</a:t>
            </a:r>
          </a:p>
          <a:p>
            <a:pPr defTabSz="914266"/>
            <a:r>
              <a:rPr lang="en-US" b="1" dirty="0" smtClean="0"/>
              <a:t>Action Plans</a:t>
            </a:r>
            <a:endParaRPr lang="en-US" u="sng" dirty="0"/>
          </a:p>
          <a:p>
            <a:pPr defTabSz="914266"/>
            <a:r>
              <a:rPr lang="en-US" u="sng" dirty="0"/>
              <a:t>Improvement Plan Templates:</a:t>
            </a:r>
            <a:r>
              <a:rPr lang="en-US" dirty="0"/>
              <a:t> choices for M</a:t>
            </a:r>
            <a:r>
              <a:rPr lang="en-US" baseline="30000" dirty="0"/>
              <a:t>3</a:t>
            </a:r>
            <a:r>
              <a:rPr lang="en-US" dirty="0"/>
              <a:t> process: Basic, Advanced or internal organization or system plan. They choose which template to use based on their needs and </a:t>
            </a:r>
            <a:r>
              <a:rPr lang="en-US" dirty="0" smtClean="0"/>
              <a:t>context</a:t>
            </a:r>
            <a:endParaRPr lang="en-US" dirty="0"/>
          </a:p>
          <a:p>
            <a:pPr lvl="0"/>
            <a:r>
              <a:rPr lang="en-US" dirty="0"/>
              <a:t>Teams should create one complete improvement plan for each “stand-alone” area for improvement or convergent area for improvement chosen during the </a:t>
            </a:r>
            <a:r>
              <a:rPr lang="en-US" dirty="0" smtClean="0"/>
              <a:t>M</a:t>
            </a:r>
            <a:r>
              <a:rPr lang="en-US" baseline="30000" dirty="0" smtClean="0"/>
              <a:t>3</a:t>
            </a:r>
            <a:r>
              <a:rPr lang="en-US" dirty="0" smtClean="0"/>
              <a:t> process.</a:t>
            </a:r>
            <a:endParaRPr lang="en-US" dirty="0"/>
          </a:p>
          <a:p>
            <a:r>
              <a:rPr lang="en-US" dirty="0" smtClean="0"/>
              <a:t>Refer to SMART Goals &amp; Strategies for Action – resources on creating good action plans in folders.</a:t>
            </a:r>
          </a:p>
          <a:p>
            <a:r>
              <a:rPr lang="en-US" dirty="0"/>
              <a:t>Participants are encouraged to consider when and how they will share their improvement plan with staff and stakeholders at their organization to engage those not in attendance.</a:t>
            </a:r>
          </a:p>
        </p:txBody>
      </p:sp>
      <p:sp>
        <p:nvSpPr>
          <p:cNvPr id="4" name="Slide Number Placeholder 3"/>
          <p:cNvSpPr>
            <a:spLocks noGrp="1"/>
          </p:cNvSpPr>
          <p:nvPr>
            <p:ph type="sldNum" sz="quarter" idx="10"/>
          </p:nvPr>
        </p:nvSpPr>
        <p:spPr/>
        <p:txBody>
          <a:bodyPr/>
          <a:lstStyle/>
          <a:p>
            <a:fld id="{934A91CC-AAC3-438F-9097-B1D2AE40FC17}" type="slidenum">
              <a:rPr lang="en-US" smtClean="0"/>
              <a:t>36</a:t>
            </a:fld>
            <a:endParaRPr lang="en-US"/>
          </a:p>
        </p:txBody>
      </p:sp>
    </p:spTree>
    <p:extLst>
      <p:ext uri="{BB962C8B-B14F-4D97-AF65-F5344CB8AC3E}">
        <p14:creationId xmlns:p14="http://schemas.microsoft.com/office/powerpoint/2010/main" val="2847079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Eric:</a:t>
            </a:r>
          </a:p>
          <a:p>
            <a:pPr defTabSz="881390"/>
            <a:r>
              <a:rPr lang="en-US" dirty="0" smtClean="0"/>
              <a:t>Remember </a:t>
            </a:r>
            <a:r>
              <a:rPr lang="en-US" dirty="0"/>
              <a:t>when we said a goal of the </a:t>
            </a:r>
            <a:r>
              <a:rPr lang="en-US" dirty="0" smtClean="0"/>
              <a:t>M</a:t>
            </a:r>
            <a:r>
              <a:rPr lang="en-US" baseline="30000" dirty="0" smtClean="0"/>
              <a:t>3</a:t>
            </a:r>
            <a:r>
              <a:rPr lang="en-US" dirty="0" smtClean="0"/>
              <a:t> </a:t>
            </a:r>
            <a:r>
              <a:rPr lang="en-US" dirty="0"/>
              <a:t>was evaluation capacity building?  </a:t>
            </a:r>
            <a:r>
              <a:rPr lang="en-US" dirty="0" smtClean="0"/>
              <a:t>This</a:t>
            </a:r>
            <a:r>
              <a:rPr lang="en-US" baseline="0" dirty="0" smtClean="0"/>
              <a:t> is an exercise we do with program folks at the beginning of </a:t>
            </a:r>
            <a:r>
              <a:rPr lang="en-US" dirty="0" smtClean="0"/>
              <a:t>M</a:t>
            </a:r>
            <a:r>
              <a:rPr lang="en-US" baseline="30000" dirty="0" smtClean="0"/>
              <a:t>3</a:t>
            </a:r>
            <a:r>
              <a:rPr lang="en-US" u="none" baseline="0" dirty="0" smtClean="0"/>
              <a:t>.</a:t>
            </a:r>
            <a:endParaRPr lang="en-US" dirty="0" smtClean="0"/>
          </a:p>
          <a:p>
            <a:pPr defTabSz="881390"/>
            <a:r>
              <a:rPr lang="en-US" dirty="0" smtClean="0"/>
              <a:t>We </a:t>
            </a:r>
            <a:r>
              <a:rPr lang="en-US" dirty="0"/>
              <a:t>do a quick check at where this group is with evaluation and data collection</a:t>
            </a:r>
            <a:r>
              <a:rPr lang="en-US" dirty="0" smtClean="0"/>
              <a:t>.</a:t>
            </a:r>
            <a:endParaRPr lang="en-US" dirty="0"/>
          </a:p>
          <a:p>
            <a:pPr lvl="0"/>
            <a:r>
              <a:rPr lang="en-US" dirty="0"/>
              <a:t>Where are you at in agreement with the statement: I Love Data?  </a:t>
            </a:r>
          </a:p>
          <a:p>
            <a:pPr lvl="0"/>
            <a:r>
              <a:rPr lang="en-US" dirty="0"/>
              <a:t>Hold up a </a:t>
            </a:r>
            <a:r>
              <a:rPr lang="en-US" dirty="0" smtClean="0"/>
              <a:t>finger:</a:t>
            </a:r>
          </a:p>
          <a:p>
            <a:pPr lvl="0"/>
            <a:r>
              <a:rPr lang="en-US" dirty="0" smtClean="0"/>
              <a:t>(click)</a:t>
            </a:r>
            <a:endParaRPr lang="en-US" baseline="0" dirty="0" smtClean="0"/>
          </a:p>
          <a:p>
            <a:pPr lvl="0"/>
            <a:r>
              <a:rPr lang="en-US" dirty="0" smtClean="0"/>
              <a:t>0 </a:t>
            </a:r>
            <a:r>
              <a:rPr lang="en-US" dirty="0"/>
              <a:t>= No need to say anything more</a:t>
            </a:r>
          </a:p>
          <a:p>
            <a:pPr defTabSz="914266"/>
            <a:r>
              <a:rPr lang="en-US" dirty="0" smtClean="0"/>
              <a:t>1 </a:t>
            </a:r>
            <a:r>
              <a:rPr lang="en-US" dirty="0"/>
              <a:t>= Not for me – not for my world</a:t>
            </a:r>
          </a:p>
          <a:p>
            <a:pPr defTabSz="914266"/>
            <a:r>
              <a:rPr lang="en-US" dirty="0" smtClean="0"/>
              <a:t>2</a:t>
            </a:r>
            <a:r>
              <a:rPr lang="en-US" dirty="0"/>
              <a:t>= Yeah…not so much</a:t>
            </a:r>
          </a:p>
          <a:p>
            <a:pPr defTabSz="914266"/>
            <a:r>
              <a:rPr lang="en-US" dirty="0" smtClean="0"/>
              <a:t>3 </a:t>
            </a:r>
            <a:r>
              <a:rPr lang="en-US" dirty="0"/>
              <a:t>= See the value – but prefer to live in a different world</a:t>
            </a:r>
          </a:p>
          <a:p>
            <a:pPr lvl="0"/>
            <a:r>
              <a:rPr lang="en-US" dirty="0" smtClean="0"/>
              <a:t>4 </a:t>
            </a:r>
            <a:r>
              <a:rPr lang="en-US" dirty="0"/>
              <a:t>= True, true but not an obsession</a:t>
            </a:r>
          </a:p>
          <a:p>
            <a:pPr defTabSz="914266"/>
            <a:r>
              <a:rPr lang="en-US" dirty="0" smtClean="0"/>
              <a:t>5 </a:t>
            </a:r>
            <a:r>
              <a:rPr lang="en-US" dirty="0"/>
              <a:t>= Oh so true! I’d marry it if I </a:t>
            </a:r>
            <a:r>
              <a:rPr lang="en-US" dirty="0" smtClean="0"/>
              <a:t>could</a:t>
            </a:r>
            <a:endParaRPr lang="en-US" dirty="0"/>
          </a:p>
          <a:p>
            <a:r>
              <a:rPr lang="en-US" dirty="0"/>
              <a:t>What’s important to know, is that the groups of folks at </a:t>
            </a:r>
            <a:r>
              <a:rPr lang="en-US" dirty="0" smtClean="0"/>
              <a:t>M</a:t>
            </a:r>
            <a:r>
              <a:rPr lang="en-US" baseline="30000" dirty="0" smtClean="0"/>
              <a:t>3</a:t>
            </a:r>
            <a:r>
              <a:rPr lang="en-US" dirty="0" smtClean="0"/>
              <a:t> </a:t>
            </a:r>
            <a:r>
              <a:rPr lang="en-US" dirty="0"/>
              <a:t>were really evenly distributed when we asked this at the beginning of our sessions.  Probably leaning toward the lower end.  Many people were actually pretty nervous being at a workshop for evaluation.  Which makes the following data more impressive.</a:t>
            </a:r>
          </a:p>
        </p:txBody>
      </p:sp>
      <p:sp>
        <p:nvSpPr>
          <p:cNvPr id="4" name="Slide Number Placeholder 3"/>
          <p:cNvSpPr>
            <a:spLocks noGrp="1"/>
          </p:cNvSpPr>
          <p:nvPr>
            <p:ph type="sldNum" sz="quarter" idx="10"/>
          </p:nvPr>
        </p:nvSpPr>
        <p:spPr/>
        <p:txBody>
          <a:bodyPr/>
          <a:lstStyle/>
          <a:p>
            <a:fld id="{237F2BCC-1C08-034A-8E3D-F5FECFCC5A2F}" type="slidenum">
              <a:rPr lang="en-US" smtClean="0"/>
              <a:t>37</a:t>
            </a:fld>
            <a:endParaRPr lang="en-US"/>
          </a:p>
        </p:txBody>
      </p:sp>
    </p:spTree>
    <p:extLst>
      <p:ext uri="{BB962C8B-B14F-4D97-AF65-F5344CB8AC3E}">
        <p14:creationId xmlns:p14="http://schemas.microsoft.com/office/powerpoint/2010/main" val="11308328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Eric:</a:t>
            </a:r>
          </a:p>
          <a:p>
            <a:pPr marL="284121" indent="-284121">
              <a:buFont typeface="Arial"/>
              <a:buChar char="•"/>
            </a:pPr>
            <a:r>
              <a:rPr lang="en-US" sz="2800" dirty="0"/>
              <a:t>68 participants in 2015 (response rate of 83%)</a:t>
            </a:r>
          </a:p>
          <a:p>
            <a:pPr marL="576687" lvl="1" indent="-284121">
              <a:buFont typeface="Arial"/>
              <a:buChar char="•"/>
            </a:pPr>
            <a:r>
              <a:rPr lang="en-US" sz="2600" b="1" dirty="0"/>
              <a:t>82% learned to consolidate multiple sets of data</a:t>
            </a:r>
          </a:p>
          <a:p>
            <a:pPr marL="576687" lvl="1" indent="-284121">
              <a:buFont typeface="Arial"/>
              <a:buChar char="•"/>
            </a:pPr>
            <a:r>
              <a:rPr lang="en-US" sz="2600" b="1" dirty="0"/>
              <a:t>88% gained tools to facilitate </a:t>
            </a:r>
            <a:r>
              <a:rPr lang="en-US" sz="2700" b="1" dirty="0"/>
              <a:t>M</a:t>
            </a:r>
            <a:r>
              <a:rPr lang="en-US" sz="2700" b="1" baseline="30000" dirty="0"/>
              <a:t>3</a:t>
            </a:r>
            <a:r>
              <a:rPr lang="en-US" sz="2600" b="1" dirty="0"/>
              <a:t> discussions with teams back at their organization</a:t>
            </a:r>
          </a:p>
          <a:p>
            <a:pPr marL="576687" lvl="1" indent="-284121">
              <a:buFont typeface="Arial"/>
              <a:buChar char="•"/>
            </a:pPr>
            <a:r>
              <a:rPr lang="en-US" sz="2600" b="1" dirty="0"/>
              <a:t>71% identified next steps and improvement action items.</a:t>
            </a:r>
          </a:p>
        </p:txBody>
      </p:sp>
      <p:sp>
        <p:nvSpPr>
          <p:cNvPr id="4" name="Slide Number Placeholder 3"/>
          <p:cNvSpPr>
            <a:spLocks noGrp="1"/>
          </p:cNvSpPr>
          <p:nvPr>
            <p:ph type="sldNum" sz="quarter" idx="10"/>
          </p:nvPr>
        </p:nvSpPr>
        <p:spPr/>
        <p:txBody>
          <a:bodyPr/>
          <a:lstStyle/>
          <a:p>
            <a:fld id="{934A91CC-AAC3-438F-9097-B1D2AE40FC17}" type="slidenum">
              <a:rPr lang="en-US" smtClean="0"/>
              <a:t>38</a:t>
            </a:fld>
            <a:endParaRPr lang="en-US"/>
          </a:p>
        </p:txBody>
      </p:sp>
    </p:spTree>
    <p:extLst>
      <p:ext uri="{BB962C8B-B14F-4D97-AF65-F5344CB8AC3E}">
        <p14:creationId xmlns:p14="http://schemas.microsoft.com/office/powerpoint/2010/main" val="36469860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2566" lvl="1" defTabSz="881390">
              <a:defRPr/>
            </a:pPr>
            <a:r>
              <a:rPr lang="en-US" sz="2700" dirty="0"/>
              <a:t>Eric:</a:t>
            </a:r>
          </a:p>
          <a:p>
            <a:pPr marL="576687" lvl="1" indent="-284121">
              <a:buFont typeface="Arial"/>
              <a:buChar char="•"/>
            </a:pPr>
            <a:r>
              <a:rPr lang="en-US" sz="2600" b="1" dirty="0"/>
              <a:t>96% reported the Content Good or Excellent</a:t>
            </a:r>
          </a:p>
          <a:p>
            <a:pPr marL="576687" lvl="1" indent="-284121">
              <a:buFont typeface="Arial"/>
              <a:buChar char="•"/>
            </a:pPr>
            <a:r>
              <a:rPr lang="en-US" sz="2600" b="1" dirty="0"/>
              <a:t>95% reported the Resources as Good or Excellent</a:t>
            </a:r>
          </a:p>
          <a:p>
            <a:pPr lvl="0"/>
            <a:endParaRPr lang="en-US" dirty="0"/>
          </a:p>
        </p:txBody>
      </p:sp>
      <p:sp>
        <p:nvSpPr>
          <p:cNvPr id="4" name="Slide Number Placeholder 3"/>
          <p:cNvSpPr>
            <a:spLocks noGrp="1"/>
          </p:cNvSpPr>
          <p:nvPr>
            <p:ph type="sldNum" sz="quarter" idx="10"/>
          </p:nvPr>
        </p:nvSpPr>
        <p:spPr/>
        <p:txBody>
          <a:bodyPr/>
          <a:lstStyle/>
          <a:p>
            <a:fld id="{934A91CC-AAC3-438F-9097-B1D2AE40FC17}" type="slidenum">
              <a:rPr lang="en-US" smtClean="0"/>
              <a:t>39</a:t>
            </a:fld>
            <a:endParaRPr lang="en-US"/>
          </a:p>
        </p:txBody>
      </p:sp>
    </p:spTree>
    <p:extLst>
      <p:ext uri="{BB962C8B-B14F-4D97-AF65-F5344CB8AC3E}">
        <p14:creationId xmlns:p14="http://schemas.microsoft.com/office/powerpoint/2010/main" val="2647201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US" sz="1200" dirty="0"/>
              <a:t>Maira: </a:t>
            </a:r>
          </a:p>
          <a:p>
            <a:pPr>
              <a:spcBef>
                <a:spcPts val="600"/>
              </a:spcBef>
              <a:spcAft>
                <a:spcPts val="600"/>
              </a:spcAft>
            </a:pPr>
            <a:r>
              <a:rPr lang="en-US" sz="1200" dirty="0"/>
              <a:t>First allow me to introduce myself…</a:t>
            </a:r>
          </a:p>
          <a:p>
            <a:pPr>
              <a:spcBef>
                <a:spcPts val="600"/>
              </a:spcBef>
              <a:spcAft>
                <a:spcPts val="600"/>
              </a:spcAft>
            </a:pPr>
            <a:r>
              <a:rPr lang="en-US" sz="1200" dirty="0"/>
              <a:t>(click)</a:t>
            </a:r>
          </a:p>
        </p:txBody>
      </p:sp>
      <p:sp>
        <p:nvSpPr>
          <p:cNvPr id="4" name="Slide Number Placeholder 3"/>
          <p:cNvSpPr>
            <a:spLocks noGrp="1"/>
          </p:cNvSpPr>
          <p:nvPr>
            <p:ph type="sldNum" sz="quarter" idx="10"/>
          </p:nvPr>
        </p:nvSpPr>
        <p:spPr/>
        <p:txBody>
          <a:bodyPr/>
          <a:lstStyle/>
          <a:p>
            <a:fld id="{934A91CC-AAC3-438F-9097-B1D2AE40FC17}" type="slidenum">
              <a:rPr lang="en-US" smtClean="0"/>
              <a:t>4</a:t>
            </a:fld>
            <a:endParaRPr lang="en-US"/>
          </a:p>
        </p:txBody>
      </p:sp>
    </p:spTree>
    <p:extLst>
      <p:ext uri="{BB962C8B-B14F-4D97-AF65-F5344CB8AC3E}">
        <p14:creationId xmlns:p14="http://schemas.microsoft.com/office/powerpoint/2010/main" val="3739705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2566" lvl="1" defTabSz="881390">
              <a:defRPr/>
            </a:pPr>
            <a:r>
              <a:rPr lang="en-US" sz="2700" dirty="0"/>
              <a:t>Eric:</a:t>
            </a:r>
          </a:p>
          <a:p>
            <a:pPr marL="576687" lvl="1" indent="-284121">
              <a:buFont typeface="Arial"/>
              <a:buChar char="•"/>
            </a:pPr>
            <a:r>
              <a:rPr lang="en-US" sz="2600" b="1" dirty="0"/>
              <a:t>94% reported increased evaluation knowledge</a:t>
            </a:r>
          </a:p>
          <a:p>
            <a:pPr marL="576687" lvl="1" indent="-284121">
              <a:buFont typeface="Arial"/>
              <a:buChar char="•"/>
            </a:pPr>
            <a:r>
              <a:rPr lang="en-US" sz="2600" b="1" dirty="0"/>
              <a:t>86% reported new evaluation skills</a:t>
            </a:r>
          </a:p>
          <a:p>
            <a:pPr marL="576687" lvl="1" indent="-284121">
              <a:buFont typeface="Arial"/>
              <a:buChar char="•"/>
            </a:pPr>
            <a:r>
              <a:rPr lang="en-US" sz="2600" b="1" dirty="0"/>
              <a:t>96% reported planning to try something new</a:t>
            </a:r>
          </a:p>
          <a:p>
            <a:pPr lvl="0"/>
            <a:endParaRPr lang="en-US" dirty="0"/>
          </a:p>
        </p:txBody>
      </p:sp>
      <p:sp>
        <p:nvSpPr>
          <p:cNvPr id="4" name="Slide Number Placeholder 3"/>
          <p:cNvSpPr>
            <a:spLocks noGrp="1"/>
          </p:cNvSpPr>
          <p:nvPr>
            <p:ph type="sldNum" sz="quarter" idx="10"/>
          </p:nvPr>
        </p:nvSpPr>
        <p:spPr/>
        <p:txBody>
          <a:bodyPr/>
          <a:lstStyle/>
          <a:p>
            <a:fld id="{934A91CC-AAC3-438F-9097-B1D2AE40FC17}" type="slidenum">
              <a:rPr lang="en-US" smtClean="0"/>
              <a:t>40</a:t>
            </a:fld>
            <a:endParaRPr lang="en-US"/>
          </a:p>
        </p:txBody>
      </p:sp>
    </p:spTree>
    <p:extLst>
      <p:ext uri="{BB962C8B-B14F-4D97-AF65-F5344CB8AC3E}">
        <p14:creationId xmlns:p14="http://schemas.microsoft.com/office/powerpoint/2010/main" val="25994218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Eric:</a:t>
            </a:r>
          </a:p>
          <a:p>
            <a:pPr lvl="0"/>
            <a:r>
              <a:rPr lang="en-US" dirty="0" smtClean="0"/>
              <a:t>The numbers really don’t capture the comments we heard after the events.  So many people were excited.</a:t>
            </a:r>
            <a:r>
              <a:rPr lang="en-US" baseline="0" dirty="0" smtClean="0"/>
              <a:t>  The confidence about using evaluation was so high.  It was really inspiring to be part of the process.</a:t>
            </a:r>
            <a:endParaRPr lang="en-US" dirty="0"/>
          </a:p>
        </p:txBody>
      </p:sp>
      <p:sp>
        <p:nvSpPr>
          <p:cNvPr id="4" name="Slide Number Placeholder 3"/>
          <p:cNvSpPr>
            <a:spLocks noGrp="1"/>
          </p:cNvSpPr>
          <p:nvPr>
            <p:ph type="sldNum" sz="quarter" idx="10"/>
          </p:nvPr>
        </p:nvSpPr>
        <p:spPr/>
        <p:txBody>
          <a:bodyPr/>
          <a:lstStyle/>
          <a:p>
            <a:fld id="{934A91CC-AAC3-438F-9097-B1D2AE40FC17}" type="slidenum">
              <a:rPr lang="en-US" smtClean="0"/>
              <a:t>41</a:t>
            </a:fld>
            <a:endParaRPr lang="en-US"/>
          </a:p>
        </p:txBody>
      </p:sp>
    </p:spTree>
    <p:extLst>
      <p:ext uri="{BB962C8B-B14F-4D97-AF65-F5344CB8AC3E}">
        <p14:creationId xmlns:p14="http://schemas.microsoft.com/office/powerpoint/2010/main" val="1119796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Eric:</a:t>
            </a:r>
          </a:p>
          <a:p>
            <a:pPr lvl="0"/>
            <a:r>
              <a:rPr lang="en-US" dirty="0" smtClean="0"/>
              <a:t>We have introduced</a:t>
            </a:r>
            <a:r>
              <a:rPr lang="en-US" baseline="0" dirty="0" smtClean="0"/>
              <a:t> you to Ignite Afterschool and given you an overview of </a:t>
            </a:r>
            <a:r>
              <a:rPr lang="en-US" dirty="0" smtClean="0"/>
              <a:t>M</a:t>
            </a:r>
            <a:r>
              <a:rPr lang="en-US" baseline="30000" dirty="0" smtClean="0"/>
              <a:t>3</a:t>
            </a:r>
            <a:r>
              <a:rPr lang="en-US" baseline="0" dirty="0" smtClean="0"/>
              <a:t>.  </a:t>
            </a:r>
          </a:p>
          <a:p>
            <a:pPr marL="171425" indent="-171425" defTabSz="914266">
              <a:buFont typeface="Arial" panose="020B0604020202020204" pitchFamily="34" charset="0"/>
              <a:buChar char="•"/>
              <a:defRPr/>
            </a:pPr>
            <a:r>
              <a:rPr lang="en-US" dirty="0"/>
              <a:t>Any surprises?</a:t>
            </a:r>
          </a:p>
          <a:p>
            <a:pPr marL="171425" indent="-171425" defTabSz="914266">
              <a:buFont typeface="Arial" panose="020B0604020202020204" pitchFamily="34" charset="0"/>
              <a:buChar char="•"/>
              <a:defRPr/>
            </a:pPr>
            <a:r>
              <a:rPr lang="en-US" dirty="0"/>
              <a:t>Any “ah-</a:t>
            </a:r>
            <a:r>
              <a:rPr lang="en-US" dirty="0" err="1"/>
              <a:t>ha”s</a:t>
            </a:r>
            <a:r>
              <a:rPr lang="en-US" dirty="0"/>
              <a:t> or “I hadn’t really thought about </a:t>
            </a:r>
            <a:r>
              <a:rPr lang="en-US" dirty="0" err="1"/>
              <a:t>that”s</a:t>
            </a:r>
            <a:r>
              <a:rPr lang="en-US" dirty="0"/>
              <a:t>?</a:t>
            </a:r>
          </a:p>
          <a:p>
            <a:pPr marL="171425" indent="-171425" defTabSz="914266">
              <a:buFont typeface="Arial" panose="020B0604020202020204" pitchFamily="34" charset="0"/>
              <a:buChar char="•"/>
              <a:defRPr/>
            </a:pPr>
            <a:r>
              <a:rPr lang="en-US" dirty="0"/>
              <a:t>How might you use </a:t>
            </a:r>
            <a:r>
              <a:rPr lang="en-US" dirty="0" smtClean="0"/>
              <a:t>Ignite</a:t>
            </a:r>
            <a:r>
              <a:rPr lang="en-US" baseline="0" dirty="0" smtClean="0"/>
              <a:t> Afterschool’s</a:t>
            </a:r>
            <a:r>
              <a:rPr lang="en-US" i="0" dirty="0" smtClean="0"/>
              <a:t> </a:t>
            </a:r>
            <a:r>
              <a:rPr lang="en-US" dirty="0"/>
              <a:t>M</a:t>
            </a:r>
            <a:r>
              <a:rPr lang="en-US" baseline="30000" dirty="0"/>
              <a:t>3</a:t>
            </a:r>
            <a:r>
              <a:rPr lang="en-US" dirty="0"/>
              <a:t>?</a:t>
            </a:r>
          </a:p>
          <a:p>
            <a:pPr marL="171425" indent="-171425" defTabSz="914266">
              <a:buFont typeface="Arial" panose="020B0604020202020204" pitchFamily="34" charset="0"/>
              <a:buChar char="•"/>
              <a:defRPr/>
            </a:pPr>
            <a:r>
              <a:rPr lang="en-US" dirty="0"/>
              <a:t>Any questions?</a:t>
            </a:r>
          </a:p>
          <a:p>
            <a:pPr lvl="0"/>
            <a:endParaRPr lang="en-US" baseline="0" dirty="0" smtClean="0"/>
          </a:p>
          <a:p>
            <a:pPr lvl="0"/>
            <a:r>
              <a:rPr lang="en-US" baseline="0" dirty="0" smtClean="0"/>
              <a:t>(click)</a:t>
            </a:r>
          </a:p>
          <a:p>
            <a:pPr lvl="0"/>
            <a:endParaRPr lang="en-US" baseline="0" dirty="0" smtClean="0"/>
          </a:p>
          <a:p>
            <a:pPr lvl="0"/>
            <a:r>
              <a:rPr lang="en-US" baseline="0" dirty="0" smtClean="0"/>
              <a:t>Let’s wrap up our final learning objective by giving you some time to think about how to create action around continuous program improvement and </a:t>
            </a:r>
            <a:r>
              <a:rPr lang="en-US" dirty="0" smtClean="0"/>
              <a:t>M</a:t>
            </a:r>
            <a:r>
              <a:rPr lang="en-US" baseline="30000" dirty="0" smtClean="0"/>
              <a:t>3</a:t>
            </a:r>
            <a:r>
              <a:rPr lang="en-US" baseline="0" dirty="0" smtClean="0"/>
              <a:t> in your programs and organization.</a:t>
            </a:r>
          </a:p>
          <a:p>
            <a:pPr lvl="0"/>
            <a:endParaRPr lang="en-US" baseline="0" dirty="0" smtClean="0"/>
          </a:p>
        </p:txBody>
      </p:sp>
      <p:sp>
        <p:nvSpPr>
          <p:cNvPr id="4" name="Slide Number Placeholder 3"/>
          <p:cNvSpPr>
            <a:spLocks noGrp="1"/>
          </p:cNvSpPr>
          <p:nvPr>
            <p:ph type="sldNum" sz="quarter" idx="10"/>
          </p:nvPr>
        </p:nvSpPr>
        <p:spPr/>
        <p:txBody>
          <a:bodyPr/>
          <a:lstStyle/>
          <a:p>
            <a:fld id="{934A91CC-AAC3-438F-9097-B1D2AE40FC17}" type="slidenum">
              <a:rPr lang="en-US" smtClean="0"/>
              <a:t>42</a:t>
            </a:fld>
            <a:endParaRPr lang="en-US"/>
          </a:p>
        </p:txBody>
      </p:sp>
    </p:spTree>
    <p:extLst>
      <p:ext uri="{BB962C8B-B14F-4D97-AF65-F5344CB8AC3E}">
        <p14:creationId xmlns:p14="http://schemas.microsoft.com/office/powerpoint/2010/main" val="314814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[Eric distribute </a:t>
            </a:r>
            <a:r>
              <a:rPr lang="en-US" i="1" dirty="0"/>
              <a:t>Data Planning Worksheets]. </a:t>
            </a:r>
            <a:r>
              <a:rPr lang="en-US" dirty="0" smtClean="0"/>
              <a:t> </a:t>
            </a:r>
            <a:endParaRPr lang="en-US" dirty="0"/>
          </a:p>
          <a:p>
            <a:pPr defTabSz="914266">
              <a:defRPr/>
            </a:pPr>
            <a:r>
              <a:rPr lang="en-US" dirty="0" smtClean="0"/>
              <a:t>Maira:</a:t>
            </a:r>
          </a:p>
          <a:p>
            <a:pPr defTabSz="914266">
              <a:defRPr/>
            </a:pPr>
            <a:r>
              <a:rPr lang="en-US" dirty="0" smtClean="0"/>
              <a:t>As </a:t>
            </a:r>
            <a:r>
              <a:rPr lang="en-US" dirty="0"/>
              <a:t>you prepare for M</a:t>
            </a:r>
            <a:r>
              <a:rPr lang="en-US" baseline="30000" dirty="0"/>
              <a:t>3</a:t>
            </a:r>
            <a:r>
              <a:rPr lang="en-US" dirty="0"/>
              <a:t>, we want to give you a chance to identify what you are collecting and with which tools. </a:t>
            </a:r>
          </a:p>
          <a:p>
            <a:pPr defTabSz="914266">
              <a:defRPr/>
            </a:pPr>
            <a:r>
              <a:rPr lang="en-US" dirty="0"/>
              <a:t>Sometimes one tool collects things in a few different buckets.  And sometimes we haven’t mentioned a tool you are using to collect data. </a:t>
            </a:r>
          </a:p>
          <a:p>
            <a:pPr defTabSz="914266">
              <a:defRPr/>
            </a:pPr>
            <a:r>
              <a:rPr lang="en-US" dirty="0" smtClean="0"/>
              <a:t>After you complete</a:t>
            </a:r>
            <a:r>
              <a:rPr lang="en-US" baseline="0" dirty="0" smtClean="0"/>
              <a:t> the form, turn to a neighbor </a:t>
            </a:r>
            <a:r>
              <a:rPr lang="en-US" dirty="0" smtClean="0"/>
              <a:t>to talk about what you collect and what do you need to start collecting.</a:t>
            </a:r>
            <a:endParaRPr lang="en-US" dirty="0"/>
          </a:p>
        </p:txBody>
      </p:sp>
      <p:sp>
        <p:nvSpPr>
          <p:cNvPr id="4" name="Slide Number Placeholder 3"/>
          <p:cNvSpPr>
            <a:spLocks noGrp="1"/>
          </p:cNvSpPr>
          <p:nvPr>
            <p:ph type="sldNum" sz="quarter" idx="10"/>
          </p:nvPr>
        </p:nvSpPr>
        <p:spPr/>
        <p:txBody>
          <a:bodyPr/>
          <a:lstStyle/>
          <a:p>
            <a:fld id="{934A91CC-AAC3-438F-9097-B1D2AE40FC17}" type="slidenum">
              <a:rPr lang="en-US" smtClean="0"/>
              <a:t>43</a:t>
            </a:fld>
            <a:endParaRPr lang="en-US"/>
          </a:p>
        </p:txBody>
      </p:sp>
    </p:spTree>
    <p:extLst>
      <p:ext uri="{BB962C8B-B14F-4D97-AF65-F5344CB8AC3E}">
        <p14:creationId xmlns:p14="http://schemas.microsoft.com/office/powerpoint/2010/main" val="22179718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Maira:</a:t>
            </a:r>
          </a:p>
          <a:p>
            <a:r>
              <a:rPr lang="en-US" dirty="0" smtClean="0"/>
              <a:t>As you think about other</a:t>
            </a:r>
            <a:r>
              <a:rPr lang="en-US" baseline="0" dirty="0" smtClean="0"/>
              <a:t> tools you might need to collect data, here are a couple free publications from the Forum for Youth Investment with validated tools for measuring quality, experiences, and outcomes.</a:t>
            </a:r>
            <a:endParaRPr lang="en-US" dirty="0"/>
          </a:p>
        </p:txBody>
      </p:sp>
      <p:sp>
        <p:nvSpPr>
          <p:cNvPr id="4" name="Slide Number Placeholder 3"/>
          <p:cNvSpPr>
            <a:spLocks noGrp="1"/>
          </p:cNvSpPr>
          <p:nvPr>
            <p:ph type="sldNum" sz="quarter" idx="10"/>
          </p:nvPr>
        </p:nvSpPr>
        <p:spPr/>
        <p:txBody>
          <a:bodyPr/>
          <a:lstStyle/>
          <a:p>
            <a:fld id="{934A91CC-AAC3-438F-9097-B1D2AE40FC17}" type="slidenum">
              <a:rPr lang="en-US" smtClean="0"/>
              <a:t>44</a:t>
            </a:fld>
            <a:endParaRPr lang="en-US"/>
          </a:p>
        </p:txBody>
      </p:sp>
    </p:spTree>
    <p:extLst>
      <p:ext uri="{BB962C8B-B14F-4D97-AF65-F5344CB8AC3E}">
        <p14:creationId xmlns:p14="http://schemas.microsoft.com/office/powerpoint/2010/main" val="15128882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Eric:</a:t>
            </a:r>
          </a:p>
          <a:p>
            <a:pPr lvl="0"/>
            <a:r>
              <a:rPr lang="en-US" dirty="0" smtClean="0"/>
              <a:t>You can also find resources on the Ignite Aftersc</a:t>
            </a:r>
            <a:r>
              <a:rPr lang="en-US" baseline="0" dirty="0" smtClean="0"/>
              <a:t>hool website.</a:t>
            </a:r>
            <a:endParaRPr lang="en-US" dirty="0"/>
          </a:p>
        </p:txBody>
      </p:sp>
      <p:sp>
        <p:nvSpPr>
          <p:cNvPr id="4" name="Slide Number Placeholder 3"/>
          <p:cNvSpPr>
            <a:spLocks noGrp="1"/>
          </p:cNvSpPr>
          <p:nvPr>
            <p:ph type="sldNum" sz="quarter" idx="10"/>
          </p:nvPr>
        </p:nvSpPr>
        <p:spPr/>
        <p:txBody>
          <a:bodyPr/>
          <a:lstStyle/>
          <a:p>
            <a:fld id="{934A91CC-AAC3-438F-9097-B1D2AE40FC17}" type="slidenum">
              <a:rPr lang="en-US" smtClean="0"/>
              <a:t>45</a:t>
            </a:fld>
            <a:endParaRPr lang="en-US"/>
          </a:p>
        </p:txBody>
      </p:sp>
    </p:spTree>
    <p:extLst>
      <p:ext uri="{BB962C8B-B14F-4D97-AF65-F5344CB8AC3E}">
        <p14:creationId xmlns:p14="http://schemas.microsoft.com/office/powerpoint/2010/main" val="7307480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Maira:</a:t>
            </a:r>
          </a:p>
          <a:p>
            <a:r>
              <a:rPr lang="en-US" dirty="0" smtClean="0"/>
              <a:t>Introduce template for Annual Planning for Continuous Improvement – cycle, when collected, when analyzed, when action-</a:t>
            </a:r>
            <a:r>
              <a:rPr lang="en-US" dirty="0" err="1" smtClean="0"/>
              <a:t>ed</a:t>
            </a:r>
            <a:r>
              <a:rPr lang="en-US" dirty="0" smtClean="0"/>
              <a:t>, etc. </a:t>
            </a:r>
          </a:p>
          <a:p>
            <a:pPr marL="174683" indent="-174683">
              <a:buFont typeface="Arial"/>
              <a:buChar char="•"/>
            </a:pPr>
            <a:r>
              <a:rPr lang="en-US" dirty="0"/>
              <a:t>Template for Annual Planning for Continuous Improvement – what's your cycle? when collected? when analyzed, when implemented? Etc.</a:t>
            </a:r>
            <a:endParaRPr lang="en-US" dirty="0" smtClean="0"/>
          </a:p>
          <a:p>
            <a:pPr marL="174683" indent="-174683">
              <a:buFont typeface="Arial"/>
              <a:buChar char="•"/>
            </a:pPr>
            <a:r>
              <a:rPr lang="en-US" dirty="0" smtClean="0"/>
              <a:t>Data collection for sets – when is each collected? When are results available? When will Making Meaning happen? Annually? Every 6 months?</a:t>
            </a:r>
          </a:p>
        </p:txBody>
      </p:sp>
      <p:sp>
        <p:nvSpPr>
          <p:cNvPr id="4" name="Slide Number Placeholder 3"/>
          <p:cNvSpPr>
            <a:spLocks noGrp="1"/>
          </p:cNvSpPr>
          <p:nvPr>
            <p:ph type="sldNum" sz="quarter" idx="10"/>
          </p:nvPr>
        </p:nvSpPr>
        <p:spPr/>
        <p:txBody>
          <a:bodyPr/>
          <a:lstStyle/>
          <a:p>
            <a:fld id="{934A91CC-AAC3-438F-9097-B1D2AE40FC17}" type="slidenum">
              <a:rPr lang="en-US" smtClean="0"/>
              <a:t>46</a:t>
            </a:fld>
            <a:endParaRPr lang="en-US"/>
          </a:p>
        </p:txBody>
      </p:sp>
    </p:spTree>
    <p:extLst>
      <p:ext uri="{BB962C8B-B14F-4D97-AF65-F5344CB8AC3E}">
        <p14:creationId xmlns:p14="http://schemas.microsoft.com/office/powerpoint/2010/main" val="20763633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i="1" dirty="0" smtClean="0"/>
              <a:t>[Flip over Data sheets, Blueprint </a:t>
            </a:r>
            <a:r>
              <a:rPr lang="en-US" i="1" dirty="0"/>
              <a:t>for Action </a:t>
            </a:r>
            <a:r>
              <a:rPr lang="en-US" i="1" dirty="0" smtClean="0"/>
              <a:t>sheet</a:t>
            </a:r>
            <a:r>
              <a:rPr lang="en-US" i="1" baseline="0" dirty="0" smtClean="0"/>
              <a:t> on back</a:t>
            </a:r>
            <a:r>
              <a:rPr lang="en-US" i="1" dirty="0" smtClean="0"/>
              <a:t>]. </a:t>
            </a:r>
            <a:r>
              <a:rPr lang="en-US" dirty="0"/>
              <a:t>Take a few minutes to fill the sheet out and then we will do some sharing to get additional inspiration from our colleagues. </a:t>
            </a:r>
          </a:p>
          <a:p>
            <a:r>
              <a:rPr lang="en-US" dirty="0" smtClean="0"/>
              <a:t>Eric:</a:t>
            </a:r>
          </a:p>
          <a:p>
            <a:r>
              <a:rPr lang="en-US" dirty="0" smtClean="0"/>
              <a:t>10 </a:t>
            </a:r>
            <a:r>
              <a:rPr lang="en-US" dirty="0"/>
              <a:t>minutes:</a:t>
            </a:r>
          </a:p>
          <a:p>
            <a:pPr lvl="0"/>
            <a:r>
              <a:rPr lang="en-US" dirty="0"/>
              <a:t>Ask for a final large group debrief in the last 10 minutes:</a:t>
            </a:r>
          </a:p>
          <a:p>
            <a:pPr marL="171425" indent="-171425">
              <a:buFont typeface="Arial" panose="020B0604020202020204" pitchFamily="34" charset="0"/>
              <a:buChar char="•"/>
            </a:pPr>
            <a:r>
              <a:rPr lang="en-US" dirty="0"/>
              <a:t>Based on both previous experiences and today’s experience, what are important things to consider or remember when thinking about building and using CPI processes in your programs and organizations?  </a:t>
            </a:r>
            <a:r>
              <a:rPr lang="en-US" i="1" dirty="0"/>
              <a:t>[**Hit the following points at some point in discussion]</a:t>
            </a:r>
            <a:endParaRPr lang="en-US" dirty="0"/>
          </a:p>
          <a:p>
            <a:pPr marL="628558" lvl="1" indent="-171425">
              <a:buFont typeface="Arial" panose="020B0604020202020204" pitchFamily="34" charset="0"/>
              <a:buChar char="•"/>
            </a:pPr>
            <a:r>
              <a:rPr lang="en-US" dirty="0"/>
              <a:t>When we have conversations about “quality” sometimes we or our partners, youth workers, staff can get exasperated that we’re asking them to reach perfection. But that’s not what this is about.</a:t>
            </a:r>
          </a:p>
          <a:p>
            <a:pPr marL="628558" lvl="1" indent="-171425">
              <a:buFont typeface="Arial" panose="020B0604020202020204" pitchFamily="34" charset="0"/>
              <a:buChar char="•"/>
            </a:pPr>
            <a:r>
              <a:rPr lang="en-US" dirty="0"/>
              <a:t>Program quality is not an end goal – it’s a process that needs continuous attention.</a:t>
            </a:r>
          </a:p>
          <a:p>
            <a:pPr marL="628558" lvl="1" indent="-171425">
              <a:buFont typeface="Arial" panose="020B0604020202020204" pitchFamily="34" charset="0"/>
              <a:buChar char="•"/>
            </a:pPr>
            <a:r>
              <a:rPr lang="en-US" dirty="0"/>
              <a:t>You can use different data or observations in the “checking” process – from your own observations, to youth surveys, to assessment tools</a:t>
            </a:r>
          </a:p>
          <a:p>
            <a:pPr marL="628558" lvl="1" indent="-171425">
              <a:buFont typeface="Arial" panose="020B0604020202020204" pitchFamily="34" charset="0"/>
              <a:buChar char="•"/>
            </a:pPr>
            <a:r>
              <a:rPr lang="en-US" dirty="0"/>
              <a:t>You can involve different people in your “planning” discussions – frontline program staff, youth, parents, or community members</a:t>
            </a:r>
          </a:p>
          <a:p>
            <a:pPr marL="628558" lvl="1" indent="-171425">
              <a:buFont typeface="Arial" panose="020B0604020202020204" pitchFamily="34" charset="0"/>
              <a:buChar char="•"/>
            </a:pPr>
            <a:r>
              <a:rPr lang="en-US" dirty="0"/>
              <a:t>Would you feel confident undertaking this process in your program?</a:t>
            </a:r>
          </a:p>
          <a:p>
            <a:pPr marL="628558" lvl="1" indent="-171425">
              <a:buFont typeface="Arial" panose="020B0604020202020204" pitchFamily="34" charset="0"/>
              <a:buChar char="•"/>
            </a:pPr>
            <a:r>
              <a:rPr lang="en-US" dirty="0"/>
              <a:t>What supports or resources do you need within your organization/program to make this process more concrete or accessible to you? </a:t>
            </a:r>
          </a:p>
        </p:txBody>
      </p:sp>
      <p:sp>
        <p:nvSpPr>
          <p:cNvPr id="4" name="Slide Number Placeholder 3"/>
          <p:cNvSpPr>
            <a:spLocks noGrp="1"/>
          </p:cNvSpPr>
          <p:nvPr>
            <p:ph type="sldNum" sz="quarter" idx="10"/>
          </p:nvPr>
        </p:nvSpPr>
        <p:spPr/>
        <p:txBody>
          <a:bodyPr/>
          <a:lstStyle/>
          <a:p>
            <a:fld id="{934A91CC-AAC3-438F-9097-B1D2AE40FC17}" type="slidenum">
              <a:rPr lang="en-US" smtClean="0"/>
              <a:t>47</a:t>
            </a:fld>
            <a:endParaRPr lang="en-US"/>
          </a:p>
        </p:txBody>
      </p:sp>
    </p:spTree>
    <p:extLst>
      <p:ext uri="{BB962C8B-B14F-4D97-AF65-F5344CB8AC3E}">
        <p14:creationId xmlns:p14="http://schemas.microsoft.com/office/powerpoint/2010/main" val="20813517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We have introduced</a:t>
            </a:r>
            <a:r>
              <a:rPr lang="en-US" baseline="0" dirty="0" smtClean="0"/>
              <a:t> you to Ignite Afterschool and given you an overview of M</a:t>
            </a:r>
            <a:r>
              <a:rPr lang="en-US" baseline="30000" dirty="0" smtClean="0"/>
              <a:t>3</a:t>
            </a:r>
            <a:r>
              <a:rPr lang="en-US" baseline="0" dirty="0" smtClean="0"/>
              <a:t>.  Let’s wrap up our final learning objective by giving you some time to think about how to create action around continuous program improvement and M</a:t>
            </a:r>
            <a:r>
              <a:rPr lang="en-US" baseline="30000" dirty="0" smtClean="0"/>
              <a:t>3</a:t>
            </a:r>
            <a:r>
              <a:rPr lang="en-US" baseline="0" dirty="0" smtClean="0"/>
              <a:t> in your programs and organization.</a:t>
            </a:r>
          </a:p>
          <a:p>
            <a:pPr marL="171425" indent="-171425" defTabSz="914266">
              <a:buFont typeface="Arial" panose="020B0604020202020204" pitchFamily="34" charset="0"/>
              <a:buChar char="•"/>
              <a:defRPr/>
            </a:pPr>
            <a:r>
              <a:rPr lang="en-US" dirty="0"/>
              <a:t>Any surprises?</a:t>
            </a:r>
          </a:p>
          <a:p>
            <a:pPr marL="171425" indent="-171425" defTabSz="914266">
              <a:buFont typeface="Arial" panose="020B0604020202020204" pitchFamily="34" charset="0"/>
              <a:buChar char="•"/>
              <a:defRPr/>
            </a:pPr>
            <a:r>
              <a:rPr lang="en-US" dirty="0"/>
              <a:t>Any “ah-</a:t>
            </a:r>
            <a:r>
              <a:rPr lang="en-US" dirty="0" err="1"/>
              <a:t>ha”s</a:t>
            </a:r>
            <a:r>
              <a:rPr lang="en-US" dirty="0"/>
              <a:t> or “I hadn’t really thought about </a:t>
            </a:r>
            <a:r>
              <a:rPr lang="en-US" dirty="0" err="1"/>
              <a:t>that”s</a:t>
            </a:r>
            <a:r>
              <a:rPr lang="en-US" dirty="0"/>
              <a:t>?</a:t>
            </a:r>
          </a:p>
          <a:p>
            <a:pPr marL="171425" indent="-171425" defTabSz="914266">
              <a:buFont typeface="Arial" panose="020B0604020202020204" pitchFamily="34" charset="0"/>
              <a:buChar char="•"/>
              <a:defRPr/>
            </a:pPr>
            <a:r>
              <a:rPr lang="en-US" dirty="0"/>
              <a:t>How might you use </a:t>
            </a:r>
            <a:r>
              <a:rPr lang="en-US" dirty="0" smtClean="0"/>
              <a:t>Ignite</a:t>
            </a:r>
            <a:r>
              <a:rPr lang="en-US" baseline="0" dirty="0" smtClean="0"/>
              <a:t> Afterschool’s</a:t>
            </a:r>
            <a:r>
              <a:rPr lang="en-US" i="0" dirty="0" smtClean="0"/>
              <a:t> </a:t>
            </a:r>
            <a:r>
              <a:rPr lang="en-US" dirty="0"/>
              <a:t>M</a:t>
            </a:r>
            <a:r>
              <a:rPr lang="en-US" baseline="30000" dirty="0"/>
              <a:t>3</a:t>
            </a:r>
            <a:r>
              <a:rPr lang="en-US" dirty="0"/>
              <a:t>?</a:t>
            </a:r>
          </a:p>
          <a:p>
            <a:pPr marL="171425" indent="-171425" defTabSz="914266">
              <a:buFont typeface="Arial" panose="020B0604020202020204" pitchFamily="34" charset="0"/>
              <a:buChar char="•"/>
              <a:defRPr/>
            </a:pPr>
            <a:r>
              <a:rPr lang="en-US" dirty="0"/>
              <a:t>Any questions</a:t>
            </a:r>
            <a:r>
              <a:rPr lang="en-US" dirty="0" smtClean="0"/>
              <a:t>?</a:t>
            </a:r>
            <a:endParaRPr lang="en-US" baseline="0" dirty="0" smtClean="0"/>
          </a:p>
          <a:p>
            <a:pPr lvl="0"/>
            <a:r>
              <a:rPr lang="en-US" baseline="0" dirty="0" smtClean="0"/>
              <a:t>In the large group, say 1 word or 1 sentence about how you are feeling or what you will take away from today’s session.</a:t>
            </a:r>
          </a:p>
          <a:p>
            <a:pPr lvl="0"/>
            <a:endParaRPr lang="en-US" baseline="0" dirty="0" smtClean="0"/>
          </a:p>
        </p:txBody>
      </p:sp>
      <p:sp>
        <p:nvSpPr>
          <p:cNvPr id="4" name="Slide Number Placeholder 3"/>
          <p:cNvSpPr>
            <a:spLocks noGrp="1"/>
          </p:cNvSpPr>
          <p:nvPr>
            <p:ph type="sldNum" sz="quarter" idx="10"/>
          </p:nvPr>
        </p:nvSpPr>
        <p:spPr/>
        <p:txBody>
          <a:bodyPr/>
          <a:lstStyle/>
          <a:p>
            <a:fld id="{934A91CC-AAC3-438F-9097-B1D2AE40FC17}" type="slidenum">
              <a:rPr lang="en-US" smtClean="0"/>
              <a:t>48</a:t>
            </a:fld>
            <a:endParaRPr lang="en-US"/>
          </a:p>
        </p:txBody>
      </p:sp>
    </p:spTree>
    <p:extLst>
      <p:ext uri="{BB962C8B-B14F-4D97-AF65-F5344CB8AC3E}">
        <p14:creationId xmlns:p14="http://schemas.microsoft.com/office/powerpoint/2010/main" val="32012521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Thanks for committing time today to move through this resource and committing time tomorrow and beyond to doing the best you can and them doing better for positive outcomes for youth.</a:t>
            </a:r>
          </a:p>
        </p:txBody>
      </p:sp>
      <p:sp>
        <p:nvSpPr>
          <p:cNvPr id="4" name="Slide Number Placeholder 3"/>
          <p:cNvSpPr>
            <a:spLocks noGrp="1"/>
          </p:cNvSpPr>
          <p:nvPr>
            <p:ph type="sldNum" sz="quarter" idx="10"/>
          </p:nvPr>
        </p:nvSpPr>
        <p:spPr/>
        <p:txBody>
          <a:bodyPr/>
          <a:lstStyle/>
          <a:p>
            <a:fld id="{934A91CC-AAC3-438F-9097-B1D2AE40FC17}" type="slidenum">
              <a:rPr lang="en-US" smtClean="0"/>
              <a:t>49</a:t>
            </a:fld>
            <a:endParaRPr lang="en-US"/>
          </a:p>
        </p:txBody>
      </p:sp>
    </p:spTree>
    <p:extLst>
      <p:ext uri="{BB962C8B-B14F-4D97-AF65-F5344CB8AC3E}">
        <p14:creationId xmlns:p14="http://schemas.microsoft.com/office/powerpoint/2010/main" val="3956201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US" sz="1200" dirty="0"/>
              <a:t>Maira: and now I’d like to introduce Eric Billiet </a:t>
            </a:r>
            <a:r>
              <a:rPr lang="en-US" sz="1200" dirty="0" smtClean="0"/>
              <a:t>…</a:t>
            </a:r>
            <a:endParaRPr lang="en-US" sz="1200" dirty="0"/>
          </a:p>
          <a:p>
            <a:pPr>
              <a:spcBef>
                <a:spcPts val="600"/>
              </a:spcBef>
              <a:spcAft>
                <a:spcPts val="600"/>
              </a:spcAft>
            </a:pPr>
            <a:r>
              <a:rPr lang="en-US" sz="1200" dirty="0"/>
              <a:t>Eric: </a:t>
            </a:r>
          </a:p>
          <a:p>
            <a:pPr>
              <a:spcBef>
                <a:spcPts val="600"/>
              </a:spcBef>
              <a:spcAft>
                <a:spcPts val="600"/>
              </a:spcAft>
            </a:pPr>
            <a:r>
              <a:rPr lang="en-US" sz="1200" dirty="0"/>
              <a:t>Hello.  Thank you Maira. </a:t>
            </a:r>
          </a:p>
          <a:p>
            <a:pPr>
              <a:spcBef>
                <a:spcPts val="600"/>
              </a:spcBef>
              <a:spcAft>
                <a:spcPts val="600"/>
              </a:spcAft>
            </a:pPr>
            <a:r>
              <a:rPr lang="en-US" sz="1200" dirty="0"/>
              <a:t>As the Expanded Learning Specialist, my main role is to provide Administration and Technical Assistance for the 21CCLC grant program.  I also provide TA for other out of school time initiatives and help facilitate the </a:t>
            </a:r>
            <a:r>
              <a:rPr lang="en-US" sz="1200" dirty="0" err="1"/>
              <a:t>MYC’s</a:t>
            </a:r>
            <a:r>
              <a:rPr lang="en-US" sz="1200" dirty="0"/>
              <a:t> SAC to MDE.</a:t>
            </a:r>
          </a:p>
          <a:p>
            <a:pPr marL="0" marR="0" indent="0" algn="l" defTabSz="914400" rtl="0" eaLnBrk="1" fontAlgn="auto" latinLnBrk="0" hangingPunct="1">
              <a:lnSpc>
                <a:spcPct val="100000"/>
              </a:lnSpc>
              <a:spcBef>
                <a:spcPts val="600"/>
              </a:spcBef>
              <a:spcAft>
                <a:spcPts val="600"/>
              </a:spcAft>
              <a:buClrTx/>
              <a:buSzTx/>
              <a:buFontTx/>
              <a:buNone/>
              <a:tabLst/>
              <a:defRPr/>
            </a:pPr>
            <a:r>
              <a:rPr lang="en-US" sz="1200" dirty="0" smtClean="0"/>
              <a:t>Although we are here representing MDE, we are also representing Ignite Afterschool.  MDE is a partner organization of Ignite Afterschool.</a:t>
            </a:r>
          </a:p>
          <a:p>
            <a:pPr>
              <a:spcBef>
                <a:spcPts val="600"/>
              </a:spcBef>
              <a:spcAft>
                <a:spcPts val="600"/>
              </a:spcAft>
            </a:pPr>
            <a:r>
              <a:rPr lang="en-US" sz="1200" dirty="0" smtClean="0"/>
              <a:t>But </a:t>
            </a:r>
            <a:r>
              <a:rPr lang="en-US" sz="1200" dirty="0"/>
              <a:t>I’m more than just a title…</a:t>
            </a:r>
          </a:p>
          <a:p>
            <a:pPr>
              <a:spcBef>
                <a:spcPts val="600"/>
              </a:spcBef>
              <a:spcAft>
                <a:spcPts val="600"/>
              </a:spcAft>
            </a:pPr>
            <a:r>
              <a:rPr lang="en-US" sz="1200" dirty="0"/>
              <a:t>(click)</a:t>
            </a:r>
          </a:p>
          <a:p>
            <a:pPr>
              <a:spcBef>
                <a:spcPts val="600"/>
              </a:spcBef>
              <a:spcAft>
                <a:spcPts val="600"/>
              </a:spcAft>
            </a:pPr>
            <a:r>
              <a:rPr lang="en-US" sz="1200" dirty="0"/>
              <a:t>Despite my windblown hair, I like this picture because it captures the uniqueness of the town I graduated from.  Lutefisk Capitol USA</a:t>
            </a:r>
            <a:r>
              <a:rPr lang="en-US" sz="1200" dirty="0" smtClean="0"/>
              <a:t>!</a:t>
            </a:r>
            <a:endParaRPr lang="en-US" sz="1200" dirty="0"/>
          </a:p>
        </p:txBody>
      </p:sp>
      <p:sp>
        <p:nvSpPr>
          <p:cNvPr id="4" name="Slide Number Placeholder 3"/>
          <p:cNvSpPr>
            <a:spLocks noGrp="1"/>
          </p:cNvSpPr>
          <p:nvPr>
            <p:ph type="sldNum" sz="quarter" idx="10"/>
          </p:nvPr>
        </p:nvSpPr>
        <p:spPr/>
        <p:txBody>
          <a:bodyPr/>
          <a:lstStyle/>
          <a:p>
            <a:fld id="{934A91CC-AAC3-438F-9097-B1D2AE40FC17}" type="slidenum">
              <a:rPr lang="en-US" smtClean="0"/>
              <a:t>5</a:t>
            </a:fld>
            <a:endParaRPr lang="en-US"/>
          </a:p>
        </p:txBody>
      </p:sp>
    </p:spTree>
    <p:extLst>
      <p:ext uri="{BB962C8B-B14F-4D97-AF65-F5344CB8AC3E}">
        <p14:creationId xmlns:p14="http://schemas.microsoft.com/office/powerpoint/2010/main" val="7178337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A91CC-AAC3-438F-9097-B1D2AE40FC17}" type="slidenum">
              <a:rPr lang="en-US" smtClean="0"/>
              <a:t>50</a:t>
            </a:fld>
            <a:endParaRPr lang="en-US"/>
          </a:p>
        </p:txBody>
      </p:sp>
    </p:spTree>
    <p:extLst>
      <p:ext uri="{BB962C8B-B14F-4D97-AF65-F5344CB8AC3E}">
        <p14:creationId xmlns:p14="http://schemas.microsoft.com/office/powerpoint/2010/main" val="377378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Eric: </a:t>
            </a:r>
          </a:p>
          <a:p>
            <a:r>
              <a:rPr lang="en-US" sz="1200" dirty="0"/>
              <a:t>Now we’d like to get to know each other.  At your table, please introduce yourself, your organization, and something your home town is famous for.</a:t>
            </a:r>
          </a:p>
        </p:txBody>
      </p:sp>
      <p:sp>
        <p:nvSpPr>
          <p:cNvPr id="4" name="Slide Number Placeholder 3"/>
          <p:cNvSpPr>
            <a:spLocks noGrp="1"/>
          </p:cNvSpPr>
          <p:nvPr>
            <p:ph type="sldNum" sz="quarter" idx="10"/>
          </p:nvPr>
        </p:nvSpPr>
        <p:spPr/>
        <p:txBody>
          <a:bodyPr/>
          <a:lstStyle/>
          <a:p>
            <a:fld id="{934A91CC-AAC3-438F-9097-B1D2AE40FC17}" type="slidenum">
              <a:rPr lang="en-US" smtClean="0"/>
              <a:t>6</a:t>
            </a:fld>
            <a:endParaRPr lang="en-US"/>
          </a:p>
        </p:txBody>
      </p:sp>
    </p:spTree>
    <p:extLst>
      <p:ext uri="{BB962C8B-B14F-4D97-AF65-F5344CB8AC3E}">
        <p14:creationId xmlns:p14="http://schemas.microsoft.com/office/powerpoint/2010/main" val="3757908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Maira:  </a:t>
            </a:r>
          </a:p>
          <a:p>
            <a:r>
              <a:rPr lang="en-US" sz="1200" dirty="0"/>
              <a:t>In a nutshell? The session is meant to help us find “Inspiration for today &amp; aspiration for tomorrow”.  Each of us comes at evaluation from a different place and that’s okay. This session is meant to be a introduction to how Ignite Afterschool supports the afterschool field to use data to strengthen programs and make a positive difference for young people.</a:t>
            </a:r>
          </a:p>
        </p:txBody>
      </p:sp>
      <p:sp>
        <p:nvSpPr>
          <p:cNvPr id="4" name="Slide Number Placeholder 3"/>
          <p:cNvSpPr>
            <a:spLocks noGrp="1"/>
          </p:cNvSpPr>
          <p:nvPr>
            <p:ph type="sldNum" sz="quarter" idx="10"/>
          </p:nvPr>
        </p:nvSpPr>
        <p:spPr/>
        <p:txBody>
          <a:bodyPr/>
          <a:lstStyle/>
          <a:p>
            <a:fld id="{934A91CC-AAC3-438F-9097-B1D2AE40FC17}" type="slidenum">
              <a:rPr lang="en-US" smtClean="0"/>
              <a:t>7</a:t>
            </a:fld>
            <a:endParaRPr lang="en-US"/>
          </a:p>
        </p:txBody>
      </p:sp>
    </p:spTree>
    <p:extLst>
      <p:ext uri="{BB962C8B-B14F-4D97-AF65-F5344CB8AC3E}">
        <p14:creationId xmlns:p14="http://schemas.microsoft.com/office/powerpoint/2010/main" val="436129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US" sz="1200" dirty="0"/>
              <a:t>Eric: </a:t>
            </a:r>
          </a:p>
          <a:p>
            <a:pPr>
              <a:spcBef>
                <a:spcPts val="600"/>
              </a:spcBef>
              <a:spcAft>
                <a:spcPts val="600"/>
              </a:spcAft>
            </a:pPr>
            <a:r>
              <a:rPr lang="en-US" sz="1200" dirty="0"/>
              <a:t>Today you will…</a:t>
            </a:r>
          </a:p>
          <a:p>
            <a:pPr marL="171425" indent="-171425">
              <a:spcBef>
                <a:spcPts val="600"/>
              </a:spcBef>
              <a:spcAft>
                <a:spcPts val="600"/>
              </a:spcAft>
              <a:buFont typeface="Arial" panose="020B0604020202020204" pitchFamily="34" charset="0"/>
              <a:buChar char="•"/>
            </a:pPr>
            <a:r>
              <a:rPr lang="en-US" sz="1200" dirty="0"/>
              <a:t>Become familiar with Ignite Afterschool and Belie</a:t>
            </a:r>
            <a:r>
              <a:rPr lang="en-US" sz="1200" i="1" dirty="0"/>
              <a:t>ve It. Build It. </a:t>
            </a:r>
            <a:r>
              <a:rPr lang="en-US" sz="1200" dirty="0"/>
              <a:t>content and resources</a:t>
            </a:r>
          </a:p>
          <a:p>
            <a:pPr marL="171425" indent="-171425">
              <a:spcBef>
                <a:spcPts val="600"/>
              </a:spcBef>
              <a:spcAft>
                <a:spcPts val="600"/>
              </a:spcAft>
              <a:buFont typeface="Arial" panose="020B0604020202020204" pitchFamily="34" charset="0"/>
              <a:buChar char="•"/>
            </a:pPr>
            <a:r>
              <a:rPr lang="en-US" sz="1200" dirty="0"/>
              <a:t>Learn how M</a:t>
            </a:r>
            <a:r>
              <a:rPr lang="en-US" sz="1200" baseline="30000" dirty="0"/>
              <a:t>3</a:t>
            </a:r>
            <a:r>
              <a:rPr lang="en-US" sz="1200" dirty="0"/>
              <a:t> fits into Ignite Afterschool’s Continuous Improvement Cycle</a:t>
            </a:r>
          </a:p>
          <a:p>
            <a:pPr marL="171425" indent="-171425">
              <a:spcBef>
                <a:spcPts val="600"/>
              </a:spcBef>
              <a:spcAft>
                <a:spcPts val="600"/>
              </a:spcAft>
              <a:buFont typeface="Arial" panose="020B0604020202020204" pitchFamily="34" charset="0"/>
              <a:buChar char="•"/>
            </a:pPr>
            <a:r>
              <a:rPr lang="en-US" sz="1200" dirty="0"/>
              <a:t>Identify action to integrate (or accelerate) Continuous Improvement processes within your program and organization.</a:t>
            </a:r>
          </a:p>
          <a:p>
            <a:pPr>
              <a:spcBef>
                <a:spcPts val="600"/>
              </a:spcBef>
              <a:spcAft>
                <a:spcPts val="600"/>
              </a:spcAft>
            </a:pPr>
            <a:r>
              <a:rPr lang="en-US" sz="1200" dirty="0"/>
              <a:t>(click)</a:t>
            </a:r>
          </a:p>
          <a:p>
            <a:pPr>
              <a:spcBef>
                <a:spcPts val="600"/>
              </a:spcBef>
              <a:spcAft>
                <a:spcPts val="600"/>
              </a:spcAft>
            </a:pPr>
            <a:r>
              <a:rPr lang="en-US" sz="1200" dirty="0"/>
              <a:t>Let’s start with Ignite Afterschool…</a:t>
            </a:r>
          </a:p>
        </p:txBody>
      </p:sp>
      <p:sp>
        <p:nvSpPr>
          <p:cNvPr id="4" name="Slide Number Placeholder 3"/>
          <p:cNvSpPr>
            <a:spLocks noGrp="1"/>
          </p:cNvSpPr>
          <p:nvPr>
            <p:ph type="sldNum" sz="quarter" idx="10"/>
          </p:nvPr>
        </p:nvSpPr>
        <p:spPr/>
        <p:txBody>
          <a:bodyPr/>
          <a:lstStyle/>
          <a:p>
            <a:fld id="{934A91CC-AAC3-438F-9097-B1D2AE40FC17}" type="slidenum">
              <a:rPr lang="en-US" smtClean="0"/>
              <a:t>8</a:t>
            </a:fld>
            <a:endParaRPr lang="en-US"/>
          </a:p>
        </p:txBody>
      </p:sp>
    </p:spTree>
    <p:extLst>
      <p:ext uri="{BB962C8B-B14F-4D97-AF65-F5344CB8AC3E}">
        <p14:creationId xmlns:p14="http://schemas.microsoft.com/office/powerpoint/2010/main" val="3608869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200" dirty="0"/>
              <a:t>Eric:</a:t>
            </a:r>
          </a:p>
          <a:p>
            <a:pPr defTabSz="914266">
              <a:defRPr/>
            </a:pPr>
            <a:r>
              <a:rPr lang="en-US" sz="1200" dirty="0"/>
              <a:t>Ignite Afterschool is where M</a:t>
            </a:r>
            <a:r>
              <a:rPr lang="en-US" sz="1200" baseline="30000" dirty="0"/>
              <a:t>3</a:t>
            </a:r>
            <a:r>
              <a:rPr lang="en-US" sz="1200" dirty="0"/>
              <a:t> lives and many of you have met Ignite but some of you have not.– anyone new to Ignite at this session? Anyone who is familiar want to share?</a:t>
            </a:r>
          </a:p>
        </p:txBody>
      </p:sp>
      <p:sp>
        <p:nvSpPr>
          <p:cNvPr id="4" name="Slide Number Placeholder 3"/>
          <p:cNvSpPr>
            <a:spLocks noGrp="1"/>
          </p:cNvSpPr>
          <p:nvPr>
            <p:ph type="sldNum" sz="quarter" idx="10"/>
          </p:nvPr>
        </p:nvSpPr>
        <p:spPr/>
        <p:txBody>
          <a:bodyPr/>
          <a:lstStyle/>
          <a:p>
            <a:fld id="{934A91CC-AAC3-438F-9097-B1D2AE40FC17}" type="slidenum">
              <a:rPr lang="en-US" smtClean="0"/>
              <a:t>9</a:t>
            </a:fld>
            <a:endParaRPr lang="en-US"/>
          </a:p>
        </p:txBody>
      </p:sp>
    </p:spTree>
    <p:extLst>
      <p:ext uri="{BB962C8B-B14F-4D97-AF65-F5344CB8AC3E}">
        <p14:creationId xmlns:p14="http://schemas.microsoft.com/office/powerpoint/2010/main" val="459027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1BBC8A3-8DE8-4FFA-8BDA-4552075D7D22}" type="datetimeFigureOut">
              <a:rPr lang="en-US" smtClean="0"/>
              <a:t>5/27/2016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1CF7D-B99A-4068-A8BD-A09A26D36862}"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5177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1BBC8A3-8DE8-4FFA-8BDA-4552075D7D22}" type="datetimeFigureOut">
              <a:rPr lang="en-US" smtClean="0"/>
              <a:t>5/27/2016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1CF7D-B99A-4068-A8BD-A09A26D36862}" type="slidenum">
              <a:rPr lang="en-US" smtClean="0"/>
              <a:t>‹#›</a:t>
            </a:fld>
            <a:endParaRPr lang="en-US"/>
          </a:p>
        </p:txBody>
      </p:sp>
    </p:spTree>
    <p:extLst>
      <p:ext uri="{BB962C8B-B14F-4D97-AF65-F5344CB8AC3E}">
        <p14:creationId xmlns:p14="http://schemas.microsoft.com/office/powerpoint/2010/main" val="3245172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1BBC8A3-8DE8-4FFA-8BDA-4552075D7D22}" type="datetimeFigureOut">
              <a:rPr lang="en-US" smtClean="0"/>
              <a:t>5/27/2016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1CF7D-B99A-4068-A8BD-A09A26D36862}" type="slidenum">
              <a:rPr lang="en-US" smtClean="0"/>
              <a:t>‹#›</a:t>
            </a:fld>
            <a:endParaRPr lang="en-US"/>
          </a:p>
        </p:txBody>
      </p:sp>
    </p:spTree>
    <p:extLst>
      <p:ext uri="{BB962C8B-B14F-4D97-AF65-F5344CB8AC3E}">
        <p14:creationId xmlns:p14="http://schemas.microsoft.com/office/powerpoint/2010/main" val="2887098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1BBC8A3-8DE8-4FFA-8BDA-4552075D7D22}" type="datetimeFigureOut">
              <a:rPr lang="en-US" smtClean="0"/>
              <a:t>5/27/2016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1CF7D-B99A-4068-A8BD-A09A26D36862}"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55862" y="6433889"/>
            <a:ext cx="764338" cy="500311"/>
          </a:xfrm>
          <a:prstGeom prst="rect">
            <a:avLst/>
          </a:prstGeom>
        </p:spPr>
      </p:pic>
    </p:spTree>
    <p:extLst>
      <p:ext uri="{BB962C8B-B14F-4D97-AF65-F5344CB8AC3E}">
        <p14:creationId xmlns:p14="http://schemas.microsoft.com/office/powerpoint/2010/main" val="3158236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BBC8A3-8DE8-4FFA-8BDA-4552075D7D22}" type="datetimeFigureOut">
              <a:rPr lang="en-US" smtClean="0"/>
              <a:t>5/27/2016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1CF7D-B99A-4068-A8BD-A09A26D36862}"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56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1BBC8A3-8DE8-4FFA-8BDA-4552075D7D22}" type="datetimeFigureOut">
              <a:rPr lang="en-US" smtClean="0"/>
              <a:t>5/27/2016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31CF7D-B99A-4068-A8BD-A09A26D36862}" type="slidenum">
              <a:rPr lang="en-US" smtClean="0"/>
              <a:t>‹#›</a:t>
            </a:fld>
            <a:endParaRPr lang="en-US"/>
          </a:p>
        </p:txBody>
      </p:sp>
    </p:spTree>
    <p:extLst>
      <p:ext uri="{BB962C8B-B14F-4D97-AF65-F5344CB8AC3E}">
        <p14:creationId xmlns:p14="http://schemas.microsoft.com/office/powerpoint/2010/main" val="3046795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1BBC8A3-8DE8-4FFA-8BDA-4552075D7D22}" type="datetimeFigureOut">
              <a:rPr lang="en-US" smtClean="0"/>
              <a:t>5/27/2016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31CF7D-B99A-4068-A8BD-A09A26D36862}" type="slidenum">
              <a:rPr lang="en-US" smtClean="0"/>
              <a:t>‹#›</a:t>
            </a:fld>
            <a:endParaRPr lang="en-US"/>
          </a:p>
        </p:txBody>
      </p:sp>
    </p:spTree>
    <p:extLst>
      <p:ext uri="{BB962C8B-B14F-4D97-AF65-F5344CB8AC3E}">
        <p14:creationId xmlns:p14="http://schemas.microsoft.com/office/powerpoint/2010/main" val="2169907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1BBC8A3-8DE8-4FFA-8BDA-4552075D7D22}" type="datetimeFigureOut">
              <a:rPr lang="en-US" smtClean="0"/>
              <a:t>5/27/2016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31CF7D-B99A-4068-A8BD-A09A26D36862}" type="slidenum">
              <a:rPr lang="en-US" smtClean="0"/>
              <a:t>‹#›</a:t>
            </a:fld>
            <a:endParaRPr lang="en-US"/>
          </a:p>
        </p:txBody>
      </p:sp>
    </p:spTree>
    <p:extLst>
      <p:ext uri="{BB962C8B-B14F-4D97-AF65-F5344CB8AC3E}">
        <p14:creationId xmlns:p14="http://schemas.microsoft.com/office/powerpoint/2010/main" val="1306112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1BBC8A3-8DE8-4FFA-8BDA-4552075D7D22}" type="datetimeFigureOut">
              <a:rPr lang="en-US" smtClean="0"/>
              <a:t>5/27/2016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831CF7D-B99A-4068-A8BD-A09A26D36862}" type="slidenum">
              <a:rPr lang="en-US" smtClean="0"/>
              <a:t>‹#›</a:t>
            </a:fld>
            <a:endParaRPr lang="en-US"/>
          </a:p>
        </p:txBody>
      </p:sp>
    </p:spTree>
    <p:extLst>
      <p:ext uri="{BB962C8B-B14F-4D97-AF65-F5344CB8AC3E}">
        <p14:creationId xmlns:p14="http://schemas.microsoft.com/office/powerpoint/2010/main" val="375524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21BBC8A3-8DE8-4FFA-8BDA-4552075D7D22}" type="datetimeFigureOut">
              <a:rPr lang="en-US" smtClean="0"/>
              <a:t>5/27/2016</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831CF7D-B99A-4068-A8BD-A09A26D36862}" type="slidenum">
              <a:rPr lang="en-US" smtClean="0"/>
              <a:t>‹#›</a:t>
            </a:fld>
            <a:endParaRPr lang="en-US"/>
          </a:p>
        </p:txBody>
      </p:sp>
    </p:spTree>
    <p:extLst>
      <p:ext uri="{BB962C8B-B14F-4D97-AF65-F5344CB8AC3E}">
        <p14:creationId xmlns:p14="http://schemas.microsoft.com/office/powerpoint/2010/main" val="2386244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BBC8A3-8DE8-4FFA-8BDA-4552075D7D22}" type="datetimeFigureOut">
              <a:rPr lang="en-US" smtClean="0"/>
              <a:t>5/27/2016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31CF7D-B99A-4068-A8BD-A09A26D36862}" type="slidenum">
              <a:rPr lang="en-US" smtClean="0"/>
              <a:t>‹#›</a:t>
            </a:fld>
            <a:endParaRPr lang="en-US"/>
          </a:p>
        </p:txBody>
      </p:sp>
    </p:spTree>
    <p:extLst>
      <p:ext uri="{BB962C8B-B14F-4D97-AF65-F5344CB8AC3E}">
        <p14:creationId xmlns:p14="http://schemas.microsoft.com/office/powerpoint/2010/main" val="3750484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21BBC8A3-8DE8-4FFA-8BDA-4552075D7D22}" type="datetimeFigureOut">
              <a:rPr lang="en-US" smtClean="0"/>
              <a:t>5/27/2016</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3831CF7D-B99A-4068-A8BD-A09A26D36862}"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455862" y="6433889"/>
            <a:ext cx="764338" cy="500311"/>
          </a:xfrm>
          <a:prstGeom prst="rect">
            <a:avLst/>
          </a:prstGeom>
        </p:spPr>
      </p:pic>
    </p:spTree>
    <p:extLst>
      <p:ext uri="{BB962C8B-B14F-4D97-AF65-F5344CB8AC3E}">
        <p14:creationId xmlns:p14="http://schemas.microsoft.com/office/powerpoint/2010/main" val="471195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package" Target="../embeddings/Microsoft_Word_Document1.docx"/><Relationship Id="rId5" Type="http://schemas.openxmlformats.org/officeDocument/2006/relationships/oleObject" Target="../embeddings/oleObject1.bin"/><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WMF"/><Relationship Id="rId7" Type="http://schemas.openxmlformats.org/officeDocument/2006/relationships/image" Target="../media/image51.WMF"/><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0.WMF"/><Relationship Id="rId11" Type="http://schemas.openxmlformats.org/officeDocument/2006/relationships/image" Target="../media/image4.png"/><Relationship Id="rId5" Type="http://schemas.openxmlformats.org/officeDocument/2006/relationships/image" Target="../media/image49.WMF"/><Relationship Id="rId10" Type="http://schemas.openxmlformats.org/officeDocument/2006/relationships/image" Target="../media/image53.png"/><Relationship Id="rId4" Type="http://schemas.openxmlformats.org/officeDocument/2006/relationships/image" Target="../media/image48.WMF"/><Relationship Id="rId9"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56.emf"/><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hyperlink" Target="http://www.igniteafterschool.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hyperlink" Target="http://igniteafterschool.org/get-involved/subscribe/"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239" r="10976"/>
          <a:stretch/>
        </p:blipFill>
        <p:spPr>
          <a:xfrm>
            <a:off x="-1" y="3124200"/>
            <a:ext cx="9144001" cy="2971803"/>
          </a:xfrm>
          <a:prstGeom prst="rect">
            <a:avLst/>
          </a:prstGeom>
        </p:spPr>
      </p:pic>
      <p:pic>
        <p:nvPicPr>
          <p:cNvPr id="5" name="Picture 4"/>
          <p:cNvPicPr>
            <a:picLocks noChangeAspect="1"/>
          </p:cNvPicPr>
          <p:nvPr/>
        </p:nvPicPr>
        <p:blipFill rotWithShape="1">
          <a:blip r:embed="rId4"/>
          <a:srcRect l="5002" t="11111" r="10949" b="11111"/>
          <a:stretch/>
        </p:blipFill>
        <p:spPr>
          <a:xfrm>
            <a:off x="2322576" y="0"/>
            <a:ext cx="4498848" cy="3749040"/>
          </a:xfrm>
          <a:prstGeom prst="rect">
            <a:avLst/>
          </a:prstGeom>
        </p:spPr>
      </p:pic>
      <p:pic>
        <p:nvPicPr>
          <p:cNvPr id="6" name="Picture 5"/>
          <p:cNvPicPr>
            <a:picLocks noChangeAspect="1"/>
          </p:cNvPicPr>
          <p:nvPr/>
        </p:nvPicPr>
        <p:blipFill rotWithShape="1">
          <a:blip r:embed="rId4">
            <a:lum bright="70000" contrast="-70000"/>
          </a:blip>
          <a:srcRect l="70487" t="79089" r="16701" b="13008"/>
          <a:stretch/>
        </p:blipFill>
        <p:spPr>
          <a:xfrm>
            <a:off x="8305800" y="6400800"/>
            <a:ext cx="822960" cy="457200"/>
          </a:xfrm>
          <a:prstGeom prst="rect">
            <a:avLst/>
          </a:prstGeom>
        </p:spPr>
      </p:pic>
    </p:spTree>
    <p:extLst>
      <p:ext uri="{BB962C8B-B14F-4D97-AF65-F5344CB8AC3E}">
        <p14:creationId xmlns:p14="http://schemas.microsoft.com/office/powerpoint/2010/main" val="154178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sp>
        <p:nvSpPr>
          <p:cNvPr id="3" name="Title 1"/>
          <p:cNvSpPr txBox="1">
            <a:spLocks/>
          </p:cNvSpPr>
          <p:nvPr/>
        </p:nvSpPr>
        <p:spPr>
          <a:xfrm>
            <a:off x="822960" y="762000"/>
            <a:ext cx="7543800" cy="975361"/>
          </a:xfrm>
          <a:prstGeom prst="rect">
            <a:avLst/>
          </a:prstGeom>
        </p:spPr>
        <p:txBody>
          <a:bodyPr anchor="b" anchorCtr="0">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smtClean="0">
                <a:solidFill>
                  <a:srgbClr val="24616E"/>
                </a:solidFill>
              </a:rPr>
              <a:t>Who is Ignite Afterschool?</a:t>
            </a:r>
            <a:endParaRPr lang="en-US" sz="4000" dirty="0">
              <a:solidFill>
                <a:srgbClr val="24616E"/>
              </a:solidFill>
            </a:endParaRPr>
          </a:p>
        </p:txBody>
      </p:sp>
      <p:pic>
        <p:nvPicPr>
          <p:cNvPr id="5" name="Content Placeholder 6"/>
          <p:cNvPicPr>
            <a:picLocks noChangeAspect="1"/>
          </p:cNvPicPr>
          <p:nvPr/>
        </p:nvPicPr>
        <p:blipFill>
          <a:blip r:embed="rId4"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381000" y="1905000"/>
            <a:ext cx="4421930" cy="1905000"/>
          </a:xfrm>
          <a:prstGeom prst="rect">
            <a:avLst/>
          </a:prstGeom>
        </p:spPr>
      </p:pic>
      <p:pic>
        <p:nvPicPr>
          <p:cNvPr id="6" name="Picture 5" descr="C:\Users\Brandon\Dropbox\Ignite Afterschool\Statewide Partnerships\RI Partnership\Map Graphics\Regional Igniter Map Graphic.png"/>
          <p:cNvPicPr/>
          <p:nvPr/>
        </p:nvPicPr>
        <p:blipFill rotWithShape="1">
          <a:blip r:embed="rId5">
            <a:extLst>
              <a:ext uri="{28A0092B-C50C-407E-A947-70E740481C1C}">
                <a14:useLocalDpi xmlns:a14="http://schemas.microsoft.com/office/drawing/2010/main" val="0"/>
              </a:ext>
            </a:extLst>
          </a:blip>
          <a:srcRect l="15668" r="6062"/>
          <a:stretch/>
        </p:blipFill>
        <p:spPr bwMode="auto">
          <a:xfrm>
            <a:off x="4841682" y="1981200"/>
            <a:ext cx="4073718" cy="3903980"/>
          </a:xfrm>
          <a:prstGeom prst="rect">
            <a:avLst/>
          </a:prstGeom>
          <a:noFill/>
          <a:ln>
            <a:noFill/>
          </a:ln>
        </p:spPr>
      </p:pic>
      <p:sp>
        <p:nvSpPr>
          <p:cNvPr id="7" name="TextBox 6"/>
          <p:cNvSpPr txBox="1"/>
          <p:nvPr/>
        </p:nvSpPr>
        <p:spPr>
          <a:xfrm>
            <a:off x="762000" y="4191000"/>
            <a:ext cx="4282440" cy="1523494"/>
          </a:xfrm>
          <a:prstGeom prst="rect">
            <a:avLst/>
          </a:prstGeom>
          <a:noFill/>
          <a:ln>
            <a:solidFill>
              <a:srgbClr val="F5841F"/>
            </a:solidFill>
          </a:ln>
        </p:spPr>
        <p:txBody>
          <a:bodyPr wrap="square" rtlCol="0">
            <a:spAutoFit/>
          </a:bodyPr>
          <a:lstStyle/>
          <a:p>
            <a:pPr>
              <a:spcAft>
                <a:spcPts val="600"/>
              </a:spcAft>
            </a:pPr>
            <a:r>
              <a:rPr lang="en-US" sz="1600" b="1" dirty="0" smtClean="0"/>
              <a:t>Promoting access to quality afterschool through:</a:t>
            </a:r>
            <a:endParaRPr lang="en-US" sz="1400" b="1" dirty="0" smtClean="0"/>
          </a:p>
          <a:p>
            <a:pPr marL="285750" indent="-285750">
              <a:buFont typeface="Arial" panose="020B0604020202020204" pitchFamily="34" charset="0"/>
              <a:buChar char="•"/>
            </a:pPr>
            <a:r>
              <a:rPr lang="en-US" sz="2400" dirty="0" smtClean="0">
                <a:solidFill>
                  <a:srgbClr val="F5841F"/>
                </a:solidFill>
              </a:rPr>
              <a:t>Policy</a:t>
            </a:r>
          </a:p>
          <a:p>
            <a:pPr marL="285750" indent="-285750">
              <a:buFont typeface="Arial" panose="020B0604020202020204" pitchFamily="34" charset="0"/>
              <a:buChar char="•"/>
            </a:pPr>
            <a:r>
              <a:rPr lang="en-US" sz="2400" b="1" dirty="0" smtClean="0">
                <a:solidFill>
                  <a:srgbClr val="F5841F"/>
                </a:solidFill>
              </a:rPr>
              <a:t>Quality</a:t>
            </a:r>
          </a:p>
          <a:p>
            <a:pPr marL="285750" indent="-285750">
              <a:buFont typeface="Arial" panose="020B0604020202020204" pitchFamily="34" charset="0"/>
              <a:buChar char="•"/>
            </a:pPr>
            <a:r>
              <a:rPr lang="en-US" sz="2400" b="1" dirty="0" smtClean="0">
                <a:solidFill>
                  <a:srgbClr val="F5841F"/>
                </a:solidFill>
              </a:rPr>
              <a:t>Partnerships</a:t>
            </a:r>
            <a:endParaRPr lang="en-US" sz="2400" b="1" dirty="0">
              <a:solidFill>
                <a:srgbClr val="F5841F"/>
              </a:solidFill>
            </a:endParaRPr>
          </a:p>
        </p:txBody>
      </p:sp>
      <p:cxnSp>
        <p:nvCxnSpPr>
          <p:cNvPr id="8" name="Straight Connector 7"/>
          <p:cNvCxnSpPr/>
          <p:nvPr/>
        </p:nvCxnSpPr>
        <p:spPr>
          <a:xfrm>
            <a:off x="762000" y="1737361"/>
            <a:ext cx="760476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38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1000"/>
                                        <p:tgtEl>
                                          <p:spTgt spid="7">
                                            <p:txEl>
                                              <p:pRg st="1" end="1"/>
                                            </p:txEl>
                                          </p:spTgt>
                                        </p:tgtEl>
                                      </p:cBhvr>
                                    </p:animEffect>
                                  </p:childTnLst>
                                </p:cTn>
                              </p:par>
                            </p:childTnLst>
                          </p:cTn>
                        </p:par>
                        <p:par>
                          <p:cTn id="26" fill="hold">
                            <p:stCondLst>
                              <p:cond delay="2000"/>
                            </p:stCondLst>
                            <p:childTnLst>
                              <p:par>
                                <p:cTn id="27" presetID="22" presetClass="entr" presetSubtype="8" fill="hold" nodeType="afterEffect">
                                  <p:stCondLst>
                                    <p:cond delay="50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left)">
                                      <p:cBhvr>
                                        <p:cTn id="29" dur="1000"/>
                                        <p:tgtEl>
                                          <p:spTgt spid="7">
                                            <p:txEl>
                                              <p:pRg st="2" end="2"/>
                                            </p:txEl>
                                          </p:spTgt>
                                        </p:tgtEl>
                                      </p:cBhvr>
                                    </p:animEffect>
                                  </p:childTnLst>
                                </p:cTn>
                              </p:par>
                            </p:childTnLst>
                          </p:cTn>
                        </p:par>
                        <p:par>
                          <p:cTn id="30" fill="hold">
                            <p:stCondLst>
                              <p:cond delay="3500"/>
                            </p:stCondLst>
                            <p:childTnLst>
                              <p:par>
                                <p:cTn id="31" presetID="22" presetClass="entr" presetSubtype="8" fill="hold" nodeType="afterEffect">
                                  <p:stCondLst>
                                    <p:cond delay="50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left)">
                                      <p:cBhvr>
                                        <p:cTn id="33"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4946" r="10269"/>
          <a:stretch/>
        </p:blipFill>
        <p:spPr>
          <a:xfrm>
            <a:off x="-1" y="3657600"/>
            <a:ext cx="9144001" cy="2971803"/>
          </a:xfrm>
          <a:prstGeom prst="rect">
            <a:avLst/>
          </a:prstGeom>
        </p:spPr>
      </p:pic>
      <p:pic>
        <p:nvPicPr>
          <p:cNvPr id="4" name="Picture 3"/>
          <p:cNvPicPr>
            <a:picLocks noChangeAspect="1"/>
          </p:cNvPicPr>
          <p:nvPr/>
        </p:nvPicPr>
        <p:blipFill rotWithShape="1">
          <a:blip r:embed="rId4">
            <a:lum bright="70000" contrast="-70000"/>
          </a:blip>
          <a:srcRect l="70487" t="79089" r="16701" b="13008"/>
          <a:stretch/>
        </p:blipFill>
        <p:spPr>
          <a:xfrm>
            <a:off x="8305800" y="6400800"/>
            <a:ext cx="822960" cy="457200"/>
          </a:xfrm>
          <a:prstGeom prst="rect">
            <a:avLst/>
          </a:prstGeom>
        </p:spPr>
      </p:pic>
      <p:cxnSp>
        <p:nvCxnSpPr>
          <p:cNvPr id="7" name="Straight Connector 6"/>
          <p:cNvCxnSpPr/>
          <p:nvPr/>
        </p:nvCxnSpPr>
        <p:spPr>
          <a:xfrm>
            <a:off x="762000" y="1447800"/>
            <a:ext cx="7604760" cy="0"/>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200" y="152400"/>
            <a:ext cx="6647702" cy="1786132"/>
          </a:xfrm>
          <a:prstGeom prst="rect">
            <a:avLst/>
          </a:prstGeom>
        </p:spPr>
      </p:pic>
      <p:sp>
        <p:nvSpPr>
          <p:cNvPr id="20" name="TextBox 19"/>
          <p:cNvSpPr txBox="1"/>
          <p:nvPr/>
        </p:nvSpPr>
        <p:spPr>
          <a:xfrm>
            <a:off x="883079" y="1894344"/>
            <a:ext cx="5365321" cy="2677656"/>
          </a:xfrm>
          <a:prstGeom prst="rect">
            <a:avLst/>
          </a:prstGeom>
          <a:noFill/>
        </p:spPr>
        <p:txBody>
          <a:bodyPr wrap="none" rtlCol="0">
            <a:spAutoFit/>
          </a:bodyPr>
          <a:lstStyle/>
          <a:p>
            <a:r>
              <a:rPr lang="en-US" sz="2400" b="1" dirty="0" smtClean="0">
                <a:solidFill>
                  <a:srgbClr val="24616E"/>
                </a:solidFill>
              </a:rPr>
              <a:t>We Believe Statements</a:t>
            </a:r>
          </a:p>
          <a:p>
            <a:r>
              <a:rPr lang="en-US" sz="2400" b="1" dirty="0">
                <a:solidFill>
                  <a:srgbClr val="24616E"/>
                </a:solidFill>
              </a:rPr>
              <a:t>Building Blocks</a:t>
            </a:r>
          </a:p>
          <a:p>
            <a:r>
              <a:rPr lang="en-US" sz="2400" b="1" dirty="0">
                <a:solidFill>
                  <a:srgbClr val="24616E"/>
                </a:solidFill>
              </a:rPr>
              <a:t>Continuous Program Improvement Cycle</a:t>
            </a:r>
          </a:p>
          <a:p>
            <a:r>
              <a:rPr lang="en-US" sz="2400" b="1" dirty="0" smtClean="0">
                <a:solidFill>
                  <a:srgbClr val="24616E"/>
                </a:solidFill>
              </a:rPr>
              <a:t>Guided Reflection </a:t>
            </a:r>
          </a:p>
          <a:p>
            <a:r>
              <a:rPr lang="en-US" sz="2400" b="1" dirty="0" smtClean="0">
                <a:solidFill>
                  <a:srgbClr val="24616E"/>
                </a:solidFill>
              </a:rPr>
              <a:t>Acknowledgements &amp; Resources </a:t>
            </a:r>
          </a:p>
          <a:p>
            <a:endParaRPr lang="en-US" sz="2400" b="1" dirty="0">
              <a:solidFill>
                <a:srgbClr val="24616E"/>
              </a:solidFill>
            </a:endParaRPr>
          </a:p>
          <a:p>
            <a:endParaRPr lang="en-US" sz="2400" b="1" dirty="0">
              <a:solidFill>
                <a:srgbClr val="24616E"/>
              </a:solidFill>
            </a:endParaRPr>
          </a:p>
        </p:txBody>
      </p:sp>
    </p:spTree>
    <p:extLst>
      <p:ext uri="{BB962C8B-B14F-4D97-AF65-F5344CB8AC3E}">
        <p14:creationId xmlns:p14="http://schemas.microsoft.com/office/powerpoint/2010/main" val="212108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Effect transition="in" filter="fade">
                                      <p:cBhvr>
                                        <p:cTn id="11" dur="1000"/>
                                        <p:tgtEl>
                                          <p:spTgt spid="20">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animEffect transition="in" filter="fade">
                                      <p:cBhvr>
                                        <p:cTn id="15" dur="1000"/>
                                        <p:tgtEl>
                                          <p:spTgt spid="20">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animEffect transition="in" filter="fade">
                                      <p:cBhvr>
                                        <p:cTn id="19" dur="1000"/>
                                        <p:tgtEl>
                                          <p:spTgt spid="20">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animEffect transition="in" filter="fade">
                                      <p:cBhvr>
                                        <p:cTn id="23" dur="10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pic>
        <p:nvPicPr>
          <p:cNvPr id="19" name="Content Placeholder 3" descr="C:\Users\Brandon\Dropbox\LLC and Ignite\Framework Project\Graphic Assets\BiBi Essentials\Images\We Believes Banner.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04800" y="1330287"/>
            <a:ext cx="1743001" cy="4973040"/>
          </a:xfrm>
          <a:prstGeom prst="rect">
            <a:avLst/>
          </a:prstGeom>
          <a:noFill/>
          <a:ln>
            <a:noFill/>
          </a:ln>
        </p:spPr>
      </p:pic>
      <p:sp>
        <p:nvSpPr>
          <p:cNvPr id="20" name="Rectangle 19"/>
          <p:cNvSpPr/>
          <p:nvPr/>
        </p:nvSpPr>
        <p:spPr>
          <a:xfrm>
            <a:off x="2362200" y="228600"/>
            <a:ext cx="6781800" cy="6074727"/>
          </a:xfrm>
          <a:prstGeom prst="rect">
            <a:avLst/>
          </a:prstGeom>
          <a:solidFill>
            <a:srgbClr val="AA8D6B"/>
          </a:solidFill>
        </p:spPr>
        <p:txBody>
          <a:bodyPr wrap="square">
            <a:noAutofit/>
          </a:bodyPr>
          <a:lstStyle/>
          <a:p>
            <a:pPr marL="0" marR="0">
              <a:spcBef>
                <a:spcPts val="0"/>
              </a:spcBef>
              <a:spcAft>
                <a:spcPts val="0"/>
              </a:spcAft>
            </a:pPr>
            <a:r>
              <a:rPr lang="en-US" sz="1600" kern="1200" dirty="0">
                <a:solidFill>
                  <a:srgbClr val="24626E"/>
                </a:solidFill>
                <a:effectLst/>
                <a:latin typeface="LubalinGraph-Demi"/>
                <a:ea typeface="Times New Roman" panose="02020603050405020304" pitchFamily="18" charset="0"/>
                <a:cs typeface="Times New Roman" panose="02020603050405020304" pitchFamily="18" charset="0"/>
              </a:rPr>
              <a:t>Every young person deserves opportunity to realize</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kern="1200" dirty="0">
                <a:solidFill>
                  <a:srgbClr val="24626E"/>
                </a:solidFill>
                <a:effectLst/>
                <a:latin typeface="LubalinGraph-Demi"/>
                <a:ea typeface="Times New Roman" panose="02020603050405020304" pitchFamily="18" charset="0"/>
                <a:cs typeface="Times New Roman" panose="02020603050405020304" pitchFamily="18" charset="0"/>
              </a:rPr>
              <a:t>their fullest potential. </a:t>
            </a:r>
            <a:r>
              <a:rPr lang="en-US" sz="1600" kern="1200" dirty="0">
                <a:solidFill>
                  <a:srgbClr val="FFFFFF"/>
                </a:solidFill>
                <a:effectLst/>
                <a:latin typeface="LubalinGraph-Demi"/>
                <a:ea typeface="Times New Roman" panose="02020603050405020304" pitchFamily="18" charset="0"/>
                <a:cs typeface="Times New Roman" panose="02020603050405020304" pitchFamily="18" charset="0"/>
              </a:rPr>
              <a:t>We provide many different ways</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kern="1200" dirty="0">
                <a:solidFill>
                  <a:srgbClr val="FFFFFF"/>
                </a:solidFill>
                <a:effectLst/>
                <a:latin typeface="LubalinGraph-Demi"/>
                <a:ea typeface="Times New Roman" panose="02020603050405020304" pitchFamily="18" charset="0"/>
                <a:cs typeface="Times New Roman" panose="02020603050405020304" pitchFamily="18" charset="0"/>
              </a:rPr>
              <a:t>and places for young people to learn so they can develop</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kern="1200" dirty="0">
                <a:solidFill>
                  <a:srgbClr val="FFFFFF"/>
                </a:solidFill>
                <a:effectLst/>
                <a:latin typeface="LubalinGraph-Demi"/>
                <a:ea typeface="Times New Roman" panose="02020603050405020304" pitchFamily="18" charset="0"/>
                <a:cs typeface="Times New Roman" panose="02020603050405020304" pitchFamily="18" charset="0"/>
              </a:rPr>
              <a:t>their talents and ignite their passions.</a:t>
            </a:r>
            <a:br>
              <a:rPr lang="en-US" sz="1600" kern="1200" dirty="0">
                <a:solidFill>
                  <a:srgbClr val="FFFFFF"/>
                </a:solidFill>
                <a:effectLst/>
                <a:latin typeface="LubalinGraph-Demi"/>
                <a:ea typeface="Times New Roman" panose="02020603050405020304" pitchFamily="18" charset="0"/>
                <a:cs typeface="Times New Roman" panose="02020603050405020304" pitchFamily="18" charset="0"/>
              </a:rPr>
            </a:b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kern="1200" dirty="0">
                <a:solidFill>
                  <a:srgbClr val="24626E"/>
                </a:solidFill>
                <a:effectLst/>
                <a:latin typeface="LubalinGraph-Demi"/>
                <a:ea typeface="Times New Roman" panose="02020603050405020304" pitchFamily="18" charset="0"/>
                <a:cs typeface="Times New Roman" panose="02020603050405020304" pitchFamily="18" charset="0"/>
              </a:rPr>
              <a:t>Young people have many strengths, abilities and</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kern="1200" dirty="0">
                <a:solidFill>
                  <a:srgbClr val="24626E"/>
                </a:solidFill>
                <a:effectLst/>
                <a:latin typeface="LubalinGraph-Demi"/>
                <a:ea typeface="Times New Roman" panose="02020603050405020304" pitchFamily="18" charset="0"/>
                <a:cs typeface="Times New Roman" panose="02020603050405020304" pitchFamily="18" charset="0"/>
              </a:rPr>
              <a:t>assets. </a:t>
            </a:r>
            <a:r>
              <a:rPr lang="en-US" sz="1600" kern="1200" dirty="0">
                <a:solidFill>
                  <a:srgbClr val="FFFFFF"/>
                </a:solidFill>
                <a:effectLst/>
                <a:latin typeface="LubalinGraph-Demi"/>
                <a:ea typeface="Times New Roman" panose="02020603050405020304" pitchFamily="18" charset="0"/>
                <a:cs typeface="Times New Roman" panose="02020603050405020304" pitchFamily="18" charset="0"/>
              </a:rPr>
              <a:t>We value youth voice, leadership, and the many</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kern="1200" dirty="0">
                <a:solidFill>
                  <a:srgbClr val="FFFFFF"/>
                </a:solidFill>
                <a:effectLst/>
                <a:latin typeface="LubalinGraph-Demi"/>
                <a:ea typeface="Times New Roman" panose="02020603050405020304" pitchFamily="18" charset="0"/>
                <a:cs typeface="Times New Roman" panose="02020603050405020304" pitchFamily="18" charset="0"/>
              </a:rPr>
              <a:t>meaningful </a:t>
            </a:r>
            <a:r>
              <a:rPr lang="en-US" sz="1600" kern="1200" dirty="0" smtClean="0">
                <a:solidFill>
                  <a:srgbClr val="FFFFFF"/>
                </a:solidFill>
                <a:effectLst/>
                <a:latin typeface="LubalinGraph-Demi"/>
                <a:ea typeface="Times New Roman" panose="02020603050405020304" pitchFamily="18" charset="0"/>
                <a:cs typeface="Times New Roman" panose="02020603050405020304" pitchFamily="18" charset="0"/>
              </a:rPr>
              <a:t>contributions </a:t>
            </a:r>
            <a:r>
              <a:rPr lang="en-US" sz="1600" kern="1200" dirty="0">
                <a:solidFill>
                  <a:srgbClr val="FFFFFF"/>
                </a:solidFill>
                <a:effectLst/>
                <a:latin typeface="LubalinGraph-Demi"/>
                <a:ea typeface="Times New Roman" panose="02020603050405020304" pitchFamily="18" charset="0"/>
                <a:cs typeface="Times New Roman" panose="02020603050405020304" pitchFamily="18" charset="0"/>
              </a:rPr>
              <a:t>young people make to our</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kern="1200" dirty="0">
                <a:solidFill>
                  <a:srgbClr val="FFFFFF"/>
                </a:solidFill>
                <a:effectLst/>
                <a:latin typeface="LubalinGraph-Demi"/>
                <a:ea typeface="Times New Roman" panose="02020603050405020304" pitchFamily="18" charset="0"/>
                <a:cs typeface="Times New Roman" panose="02020603050405020304" pitchFamily="18" charset="0"/>
              </a:rPr>
              <a:t>community.</a:t>
            </a:r>
            <a:br>
              <a:rPr lang="en-US" sz="1600" kern="1200" dirty="0">
                <a:solidFill>
                  <a:srgbClr val="FFFFFF"/>
                </a:solidFill>
                <a:effectLst/>
                <a:latin typeface="LubalinGraph-Demi"/>
                <a:ea typeface="Times New Roman" panose="02020603050405020304" pitchFamily="18" charset="0"/>
                <a:cs typeface="Times New Roman" panose="02020603050405020304" pitchFamily="18" charset="0"/>
              </a:rPr>
            </a:b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kern="1200" dirty="0">
                <a:solidFill>
                  <a:srgbClr val="24626E"/>
                </a:solidFill>
                <a:effectLst/>
                <a:latin typeface="LubalinGraph-Demi"/>
                <a:ea typeface="Times New Roman" panose="02020603050405020304" pitchFamily="18" charset="0"/>
                <a:cs typeface="Times New Roman" panose="02020603050405020304" pitchFamily="18" charset="0"/>
              </a:rPr>
              <a:t>Afterschool programs are important and impactful.</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kern="1200" dirty="0">
                <a:solidFill>
                  <a:srgbClr val="FFFFFF"/>
                </a:solidFill>
                <a:effectLst/>
                <a:latin typeface="LubalinGraph-Demi"/>
                <a:ea typeface="Times New Roman" panose="02020603050405020304" pitchFamily="18" charset="0"/>
                <a:cs typeface="Times New Roman" panose="02020603050405020304" pitchFamily="18" charset="0"/>
              </a:rPr>
              <a:t>When we are intentional about quality, our work</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kern="1200" dirty="0">
                <a:solidFill>
                  <a:srgbClr val="FFFFFF"/>
                </a:solidFill>
                <a:effectLst/>
                <a:latin typeface="LubalinGraph-Demi"/>
                <a:ea typeface="Times New Roman" panose="02020603050405020304" pitchFamily="18" charset="0"/>
                <a:cs typeface="Times New Roman" panose="02020603050405020304" pitchFamily="18" charset="0"/>
              </a:rPr>
              <a:t>positively impacts young people’s growth and</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kern="1200" dirty="0">
                <a:solidFill>
                  <a:srgbClr val="FFFFFF"/>
                </a:solidFill>
                <a:effectLst/>
                <a:latin typeface="LubalinGraph-Demi"/>
                <a:ea typeface="Times New Roman" panose="02020603050405020304" pitchFamily="18" charset="0"/>
                <a:cs typeface="Times New Roman" panose="02020603050405020304" pitchFamily="18" charset="0"/>
              </a:rPr>
              <a:t>development.</a:t>
            </a:r>
            <a:br>
              <a:rPr lang="en-US" sz="1600" kern="1200" dirty="0">
                <a:solidFill>
                  <a:srgbClr val="FFFFFF"/>
                </a:solidFill>
                <a:effectLst/>
                <a:latin typeface="LubalinGraph-Demi"/>
                <a:ea typeface="Times New Roman" panose="02020603050405020304" pitchFamily="18" charset="0"/>
                <a:cs typeface="Times New Roman" panose="02020603050405020304" pitchFamily="18" charset="0"/>
              </a:rPr>
            </a:b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kern="1200" dirty="0" smtClean="0">
                <a:solidFill>
                  <a:srgbClr val="24626E"/>
                </a:solidFill>
                <a:effectLst/>
                <a:latin typeface="LubalinGraph-Demi"/>
                <a:ea typeface="Times New Roman" panose="02020603050405020304" pitchFamily="18" charset="0"/>
                <a:cs typeface="Times New Roman" panose="02020603050405020304" pitchFamily="18" charset="0"/>
              </a:rPr>
              <a:t>Community, </a:t>
            </a:r>
            <a:r>
              <a:rPr lang="en-US" sz="1600" kern="1200" dirty="0">
                <a:solidFill>
                  <a:srgbClr val="24626E"/>
                </a:solidFill>
                <a:effectLst/>
                <a:latin typeface="LubalinGraph-Demi"/>
                <a:ea typeface="Times New Roman" panose="02020603050405020304" pitchFamily="18" charset="0"/>
                <a:cs typeface="Times New Roman" panose="02020603050405020304" pitchFamily="18" charset="0"/>
              </a:rPr>
              <a:t>family and culture are fundamental to a</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kern="1200" dirty="0">
                <a:solidFill>
                  <a:srgbClr val="24626E"/>
                </a:solidFill>
                <a:effectLst/>
                <a:latin typeface="LubalinGraph-Demi"/>
                <a:ea typeface="Times New Roman" panose="02020603050405020304" pitchFamily="18" charset="0"/>
                <a:cs typeface="Times New Roman" panose="02020603050405020304" pitchFamily="18" charset="0"/>
              </a:rPr>
              <a:t>young person’s identity. </a:t>
            </a:r>
            <a:r>
              <a:rPr lang="en-US" sz="1600" kern="1200" dirty="0">
                <a:solidFill>
                  <a:srgbClr val="FFFFFF"/>
                </a:solidFill>
                <a:effectLst/>
                <a:latin typeface="LubalinGraph-Demi"/>
                <a:ea typeface="Times New Roman" panose="02020603050405020304" pitchFamily="18" charset="0"/>
                <a:cs typeface="Times New Roman" panose="02020603050405020304" pitchFamily="18" charset="0"/>
              </a:rPr>
              <a:t>We create welcoming, inclusive</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kern="1200" dirty="0">
                <a:solidFill>
                  <a:srgbClr val="FFFFFF"/>
                </a:solidFill>
                <a:effectLst/>
                <a:latin typeface="LubalinGraph-Demi"/>
                <a:ea typeface="Times New Roman" panose="02020603050405020304" pitchFamily="18" charset="0"/>
                <a:cs typeface="Times New Roman" panose="02020603050405020304" pitchFamily="18" charset="0"/>
              </a:rPr>
              <a:t>environments where young people of all backgrounds</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kern="1200" dirty="0">
                <a:solidFill>
                  <a:srgbClr val="FFFFFF"/>
                </a:solidFill>
                <a:effectLst/>
                <a:latin typeface="LubalinGraph-Demi"/>
                <a:ea typeface="Times New Roman" panose="02020603050405020304" pitchFamily="18" charset="0"/>
                <a:cs typeface="Times New Roman" panose="02020603050405020304" pitchFamily="18" charset="0"/>
              </a:rPr>
              <a:t>and abilities can feel safe, freely express and discover</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kern="1200" dirty="0">
                <a:solidFill>
                  <a:srgbClr val="FFFFFF"/>
                </a:solidFill>
                <a:effectLst/>
                <a:latin typeface="LubalinGraph-Demi"/>
                <a:ea typeface="Times New Roman" panose="02020603050405020304" pitchFamily="18" charset="0"/>
                <a:cs typeface="Times New Roman" panose="02020603050405020304" pitchFamily="18" charset="0"/>
              </a:rPr>
              <a:t>their identity, and belong to a supportive community</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kern="1200" dirty="0">
                <a:solidFill>
                  <a:srgbClr val="FFFFFF"/>
                </a:solidFill>
                <a:effectLst/>
                <a:latin typeface="LubalinGraph-Demi"/>
                <a:ea typeface="Times New Roman" panose="02020603050405020304" pitchFamily="18" charset="0"/>
                <a:cs typeface="Times New Roman" panose="02020603050405020304" pitchFamily="18" charset="0"/>
              </a:rPr>
              <a:t>of peers and adults.</a:t>
            </a:r>
            <a:br>
              <a:rPr lang="en-US" sz="1600" kern="1200" dirty="0">
                <a:solidFill>
                  <a:srgbClr val="FFFFFF"/>
                </a:solidFill>
                <a:effectLst/>
                <a:latin typeface="LubalinGraph-Demi"/>
                <a:ea typeface="Times New Roman" panose="02020603050405020304" pitchFamily="18" charset="0"/>
                <a:cs typeface="Times New Roman" panose="02020603050405020304" pitchFamily="18" charset="0"/>
              </a:rPr>
            </a:b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kern="1200" dirty="0">
                <a:solidFill>
                  <a:srgbClr val="24626E"/>
                </a:solidFill>
                <a:effectLst/>
                <a:latin typeface="LubalinGraph-Demi"/>
                <a:ea typeface="Times New Roman" panose="02020603050405020304" pitchFamily="18" charset="0"/>
                <a:cs typeface="Times New Roman" panose="02020603050405020304" pitchFamily="18" charset="0"/>
              </a:rPr>
              <a:t>We are stronger together. </a:t>
            </a:r>
            <a:r>
              <a:rPr lang="en-US" sz="1600" kern="1200" dirty="0">
                <a:solidFill>
                  <a:srgbClr val="FFFFFF"/>
                </a:solidFill>
                <a:effectLst/>
                <a:latin typeface="LubalinGraph-Demi"/>
                <a:ea typeface="Times New Roman" panose="02020603050405020304" pitchFamily="18" charset="0"/>
                <a:cs typeface="Times New Roman" panose="02020603050405020304" pitchFamily="18" charset="0"/>
              </a:rPr>
              <a:t>Whole communities must</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kern="1200" dirty="0">
                <a:solidFill>
                  <a:srgbClr val="FFFFFF"/>
                </a:solidFill>
                <a:effectLst/>
                <a:latin typeface="LubalinGraph-Demi"/>
                <a:ea typeface="Times New Roman" panose="02020603050405020304" pitchFamily="18" charset="0"/>
                <a:cs typeface="Times New Roman" panose="02020603050405020304" pitchFamily="18" charset="0"/>
              </a:rPr>
              <a:t>act together to provide the full range of resources and</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kern="1200" dirty="0">
                <a:solidFill>
                  <a:srgbClr val="FFFFFF"/>
                </a:solidFill>
                <a:effectLst/>
                <a:latin typeface="LubalinGraph-Demi"/>
                <a:ea typeface="Times New Roman" panose="02020603050405020304" pitchFamily="18" charset="0"/>
                <a:cs typeface="Times New Roman" panose="02020603050405020304" pitchFamily="18" charset="0"/>
              </a:rPr>
              <a:t>experiences young people need to be successful.</a:t>
            </a:r>
            <a:endParaRPr lang="en-US" sz="11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8490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sp>
        <p:nvSpPr>
          <p:cNvPr id="5" name="Title 1"/>
          <p:cNvSpPr txBox="1">
            <a:spLocks/>
          </p:cNvSpPr>
          <p:nvPr/>
        </p:nvSpPr>
        <p:spPr>
          <a:xfrm>
            <a:off x="822960" y="286605"/>
            <a:ext cx="7543800" cy="1206916"/>
          </a:xfrm>
          <a:prstGeom prst="rect">
            <a:avLst/>
          </a:prstGeom>
        </p:spPr>
        <p:txBody>
          <a:bodyPr anchor="b" anchorCtr="0">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smtClean="0">
                <a:solidFill>
                  <a:srgbClr val="24616E"/>
                </a:solidFill>
              </a:rPr>
              <a:t>Building Blocks</a:t>
            </a:r>
            <a:endParaRPr lang="en-US" sz="4000" dirty="0">
              <a:solidFill>
                <a:srgbClr val="24616E"/>
              </a:solidFill>
            </a:endParaRPr>
          </a:p>
        </p:txBody>
      </p:sp>
      <p:cxnSp>
        <p:nvCxnSpPr>
          <p:cNvPr id="7" name="Straight Connector 6"/>
          <p:cNvCxnSpPr/>
          <p:nvPr/>
        </p:nvCxnSpPr>
        <p:spPr>
          <a:xfrm>
            <a:off x="762000" y="1447800"/>
            <a:ext cx="760476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oup 18"/>
          <p:cNvGrpSpPr>
            <a:grpSpLocks noChangeAspect="1"/>
          </p:cNvGrpSpPr>
          <p:nvPr/>
        </p:nvGrpSpPr>
        <p:grpSpPr>
          <a:xfrm>
            <a:off x="1238720" y="1493521"/>
            <a:ext cx="6666560" cy="4846320"/>
            <a:chOff x="228601" y="577979"/>
            <a:chExt cx="8639384" cy="5279376"/>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8082" y="579860"/>
              <a:ext cx="1759792" cy="1759792"/>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7873" y="577979"/>
              <a:ext cx="1759792" cy="1759792"/>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6978" y="2337771"/>
              <a:ext cx="1759792" cy="1759792"/>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5664" y="2336831"/>
              <a:ext cx="1759792" cy="1759792"/>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5873" y="4097563"/>
              <a:ext cx="1759792" cy="1759792"/>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3456" y="4095682"/>
              <a:ext cx="1759792" cy="1759792"/>
            </a:xfrm>
            <a:prstGeom prst="rect">
              <a:avLst/>
            </a:prstGeom>
          </p:spPr>
        </p:pic>
        <p:sp>
          <p:nvSpPr>
            <p:cNvPr id="26" name="TextBox 25"/>
            <p:cNvSpPr txBox="1">
              <a:spLocks/>
            </p:cNvSpPr>
            <p:nvPr/>
          </p:nvSpPr>
          <p:spPr>
            <a:xfrm>
              <a:off x="228601" y="668800"/>
              <a:ext cx="2559482" cy="1581912"/>
            </a:xfrm>
            <a:prstGeom prst="rect">
              <a:avLst/>
            </a:prstGeom>
            <a:solidFill>
              <a:srgbClr val="00A651"/>
            </a:solidFill>
          </p:spPr>
          <p:txBody>
            <a:bodyPr wrap="square" rtlCol="0" anchor="ctr">
              <a:noAutofit/>
            </a:bodyPr>
            <a:lstStyle/>
            <a:p>
              <a:pPr algn="r"/>
              <a:r>
                <a:rPr lang="en-US" dirty="0" smtClean="0">
                  <a:solidFill>
                    <a:schemeClr val="bg1"/>
                  </a:solidFill>
                </a:rPr>
                <a:t>Intentional </a:t>
              </a:r>
              <a:br>
                <a:rPr lang="en-US" dirty="0" smtClean="0">
                  <a:solidFill>
                    <a:schemeClr val="bg1"/>
                  </a:solidFill>
                </a:rPr>
              </a:br>
              <a:r>
                <a:rPr lang="en-US" dirty="0" smtClean="0">
                  <a:solidFill>
                    <a:schemeClr val="bg1"/>
                  </a:solidFill>
                </a:rPr>
                <a:t>Program</a:t>
              </a:r>
            </a:p>
            <a:p>
              <a:pPr algn="r"/>
              <a:r>
                <a:rPr lang="en-US" dirty="0" smtClean="0">
                  <a:solidFill>
                    <a:schemeClr val="bg1"/>
                  </a:solidFill>
                </a:rPr>
                <a:t>Design</a:t>
              </a:r>
            </a:p>
          </p:txBody>
        </p:sp>
        <p:sp>
          <p:nvSpPr>
            <p:cNvPr id="27" name="TextBox 26"/>
            <p:cNvSpPr txBox="1">
              <a:spLocks/>
            </p:cNvSpPr>
            <p:nvPr/>
          </p:nvSpPr>
          <p:spPr>
            <a:xfrm>
              <a:off x="6307665" y="668800"/>
              <a:ext cx="2560320" cy="1581912"/>
            </a:xfrm>
            <a:prstGeom prst="rect">
              <a:avLst/>
            </a:prstGeom>
            <a:solidFill>
              <a:srgbClr val="0F75BC"/>
            </a:solidFill>
          </p:spPr>
          <p:txBody>
            <a:bodyPr wrap="square" rtlCol="0" anchor="ctr">
              <a:noAutofit/>
            </a:bodyPr>
            <a:lstStyle/>
            <a:p>
              <a:r>
                <a:rPr lang="en-US" dirty="0" smtClean="0">
                  <a:solidFill>
                    <a:schemeClr val="bg1"/>
                  </a:solidFill>
                </a:rPr>
                <a:t>Supportive Relationships &amp; Environment</a:t>
              </a:r>
            </a:p>
          </p:txBody>
        </p:sp>
        <p:sp>
          <p:nvSpPr>
            <p:cNvPr id="28" name="TextBox 27"/>
            <p:cNvSpPr txBox="1">
              <a:spLocks/>
            </p:cNvSpPr>
            <p:nvPr/>
          </p:nvSpPr>
          <p:spPr>
            <a:xfrm>
              <a:off x="228602" y="2422807"/>
              <a:ext cx="2559482" cy="1581912"/>
            </a:xfrm>
            <a:prstGeom prst="rect">
              <a:avLst/>
            </a:prstGeom>
            <a:solidFill>
              <a:srgbClr val="D91B5C"/>
            </a:solidFill>
          </p:spPr>
          <p:txBody>
            <a:bodyPr wrap="square" rtlCol="0" anchor="ctr">
              <a:noAutofit/>
            </a:bodyPr>
            <a:lstStyle/>
            <a:p>
              <a:pPr algn="r"/>
              <a:r>
                <a:rPr lang="en-US" dirty="0" smtClean="0">
                  <a:solidFill>
                    <a:schemeClr val="bg1"/>
                  </a:solidFill>
                </a:rPr>
                <a:t>Youth Voice </a:t>
              </a:r>
              <a:br>
                <a:rPr lang="en-US" dirty="0" smtClean="0">
                  <a:solidFill>
                    <a:schemeClr val="bg1"/>
                  </a:solidFill>
                </a:rPr>
              </a:br>
              <a:r>
                <a:rPr lang="en-US" dirty="0" smtClean="0">
                  <a:solidFill>
                    <a:schemeClr val="bg1"/>
                  </a:solidFill>
                </a:rPr>
                <a:t>&amp; Leadership</a:t>
              </a:r>
            </a:p>
          </p:txBody>
        </p:sp>
        <p:sp>
          <p:nvSpPr>
            <p:cNvPr id="29" name="TextBox 28"/>
            <p:cNvSpPr txBox="1">
              <a:spLocks/>
            </p:cNvSpPr>
            <p:nvPr/>
          </p:nvSpPr>
          <p:spPr>
            <a:xfrm>
              <a:off x="228601" y="4184622"/>
              <a:ext cx="2559481" cy="1581912"/>
            </a:xfrm>
            <a:prstGeom prst="rect">
              <a:avLst/>
            </a:prstGeom>
            <a:solidFill>
              <a:srgbClr val="0095A7"/>
            </a:solidFill>
          </p:spPr>
          <p:txBody>
            <a:bodyPr wrap="square" rtlCol="0" anchor="ctr">
              <a:noAutofit/>
            </a:bodyPr>
            <a:lstStyle/>
            <a:p>
              <a:pPr algn="r"/>
              <a:r>
                <a:rPr lang="en-US" dirty="0" smtClean="0">
                  <a:solidFill>
                    <a:schemeClr val="bg1"/>
                  </a:solidFill>
                </a:rPr>
                <a:t>Community </a:t>
              </a:r>
              <a:br>
                <a:rPr lang="en-US" dirty="0" smtClean="0">
                  <a:solidFill>
                    <a:schemeClr val="bg1"/>
                  </a:solidFill>
                </a:rPr>
              </a:br>
              <a:r>
                <a:rPr lang="en-US" dirty="0" smtClean="0">
                  <a:solidFill>
                    <a:schemeClr val="bg1"/>
                  </a:solidFill>
                </a:rPr>
                <a:t>&amp; Family Engagement</a:t>
              </a:r>
            </a:p>
          </p:txBody>
        </p:sp>
        <p:sp>
          <p:nvSpPr>
            <p:cNvPr id="30" name="TextBox 29"/>
            <p:cNvSpPr txBox="1">
              <a:spLocks/>
            </p:cNvSpPr>
            <p:nvPr/>
          </p:nvSpPr>
          <p:spPr>
            <a:xfrm>
              <a:off x="6304351" y="2419493"/>
              <a:ext cx="2560320" cy="1585225"/>
            </a:xfrm>
            <a:prstGeom prst="rect">
              <a:avLst/>
            </a:prstGeom>
            <a:solidFill>
              <a:srgbClr val="F1592A"/>
            </a:solidFill>
          </p:spPr>
          <p:txBody>
            <a:bodyPr wrap="square" rtlCol="0" anchor="ctr">
              <a:noAutofit/>
            </a:bodyPr>
            <a:lstStyle/>
            <a:p>
              <a:r>
                <a:rPr lang="en-US" dirty="0" smtClean="0">
                  <a:solidFill>
                    <a:schemeClr val="bg1"/>
                  </a:solidFill>
                </a:rPr>
                <a:t>Responsiveness to Culture &amp; Identity</a:t>
              </a:r>
            </a:p>
          </p:txBody>
        </p:sp>
        <p:sp>
          <p:nvSpPr>
            <p:cNvPr id="31" name="TextBox 30"/>
            <p:cNvSpPr txBox="1">
              <a:spLocks/>
            </p:cNvSpPr>
            <p:nvPr/>
          </p:nvSpPr>
          <p:spPr>
            <a:xfrm>
              <a:off x="6301038" y="4173498"/>
              <a:ext cx="2563633" cy="1587249"/>
            </a:xfrm>
            <a:prstGeom prst="rect">
              <a:avLst/>
            </a:prstGeom>
            <a:solidFill>
              <a:srgbClr val="E9CA1A"/>
            </a:solidFill>
          </p:spPr>
          <p:txBody>
            <a:bodyPr wrap="square" rtlCol="0" anchor="ctr">
              <a:noAutofit/>
            </a:bodyPr>
            <a:lstStyle/>
            <a:p>
              <a:r>
                <a:rPr lang="en-US" dirty="0" smtClean="0">
                  <a:solidFill>
                    <a:schemeClr val="bg1"/>
                  </a:solidFill>
                </a:rPr>
                <a:t>Organizational Management, Staff Support &amp; Youth Safety</a:t>
              </a:r>
            </a:p>
          </p:txBody>
        </p:sp>
      </p:grpSp>
    </p:spTree>
    <p:extLst>
      <p:ext uri="{BB962C8B-B14F-4D97-AF65-F5344CB8AC3E}">
        <p14:creationId xmlns:p14="http://schemas.microsoft.com/office/powerpoint/2010/main" val="281962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sp>
        <p:nvSpPr>
          <p:cNvPr id="3" name="Title 1"/>
          <p:cNvSpPr txBox="1">
            <a:spLocks/>
          </p:cNvSpPr>
          <p:nvPr/>
        </p:nvSpPr>
        <p:spPr>
          <a:xfrm>
            <a:off x="228600" y="-304800"/>
            <a:ext cx="8991600" cy="1450757"/>
          </a:xfrm>
          <a:prstGeom prst="rect">
            <a:avLst/>
          </a:prstGeom>
        </p:spPr>
        <p:txBody>
          <a:bodyPr anchor="b" anchorCtr="0">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smtClean="0">
                <a:solidFill>
                  <a:srgbClr val="24616E"/>
                </a:solidFill>
              </a:rPr>
              <a:t>CONTINUOUS PROGRAM IMPROVEMENT</a:t>
            </a:r>
            <a:endParaRPr lang="en-US" sz="4000" dirty="0">
              <a:solidFill>
                <a:srgbClr val="24616E"/>
              </a:solidFill>
            </a:endParaRPr>
          </a:p>
        </p:txBody>
      </p:sp>
      <p:pic>
        <p:nvPicPr>
          <p:cNvPr id="5" name="Picture 2" descr="C:\Users\Brandon\Dropbox\Screenshots\Screenshot 2015-04-10 19.03.23.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8600" y="1285126"/>
            <a:ext cx="8686800" cy="428774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 name="Straight Connector 5"/>
          <p:cNvCxnSpPr/>
          <p:nvPr/>
        </p:nvCxnSpPr>
        <p:spPr>
          <a:xfrm>
            <a:off x="762000" y="1066800"/>
            <a:ext cx="760476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89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5989" b="11168"/>
          <a:stretch/>
        </p:blipFill>
        <p:spPr>
          <a:xfrm>
            <a:off x="0" y="0"/>
            <a:ext cx="9144000" cy="6324600"/>
          </a:xfrm>
          <a:prstGeom prst="rect">
            <a:avLst/>
          </a:prstGeom>
        </p:spPr>
      </p:pic>
      <p:sp>
        <p:nvSpPr>
          <p:cNvPr id="5" name="Title 1"/>
          <p:cNvSpPr txBox="1">
            <a:spLocks/>
          </p:cNvSpPr>
          <p:nvPr/>
        </p:nvSpPr>
        <p:spPr>
          <a:xfrm>
            <a:off x="800100" y="5214869"/>
            <a:ext cx="7543800" cy="1450757"/>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7200" b="1" dirty="0" smtClean="0">
                <a:solidFill>
                  <a:schemeClr val="bg1"/>
                </a:solidFill>
              </a:rPr>
              <a:t>THAT’S </a:t>
            </a:r>
            <a:r>
              <a:rPr lang="en-US" sz="7200" b="1" dirty="0" err="1" smtClean="0">
                <a:solidFill>
                  <a:schemeClr val="bg1"/>
                </a:solidFill>
              </a:rPr>
              <a:t>BiBi</a:t>
            </a:r>
            <a:r>
              <a:rPr lang="en-US" sz="7200" b="1" dirty="0" smtClean="0">
                <a:solidFill>
                  <a:schemeClr val="bg1"/>
                </a:solidFill>
              </a:rPr>
              <a:t> FOLKS!</a:t>
            </a:r>
            <a:endParaRPr lang="en-US" sz="7200" b="1" dirty="0">
              <a:solidFill>
                <a:schemeClr val="bg1"/>
              </a:solidFill>
            </a:endParaRPr>
          </a:p>
        </p:txBody>
      </p:sp>
    </p:spTree>
    <p:extLst>
      <p:ext uri="{BB962C8B-B14F-4D97-AF65-F5344CB8AC3E}">
        <p14:creationId xmlns:p14="http://schemas.microsoft.com/office/powerpoint/2010/main" val="166325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sp>
        <p:nvSpPr>
          <p:cNvPr id="5" name="Title 1"/>
          <p:cNvSpPr txBox="1">
            <a:spLocks/>
          </p:cNvSpPr>
          <p:nvPr/>
        </p:nvSpPr>
        <p:spPr>
          <a:xfrm>
            <a:off x="822960" y="286604"/>
            <a:ext cx="7543800" cy="1450757"/>
          </a:xfrm>
          <a:prstGeom prst="rect">
            <a:avLst/>
          </a:prstGeom>
        </p:spPr>
        <p:txBody>
          <a:bodyPr anchor="b" anchorCtr="0">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u="sng" dirty="0" smtClean="0">
                <a:solidFill>
                  <a:srgbClr val="24616E"/>
                </a:solidFill>
              </a:rPr>
              <a:t>Today you will…</a:t>
            </a:r>
            <a:endParaRPr lang="en-US" sz="4000" u="sng" dirty="0">
              <a:solidFill>
                <a:srgbClr val="24616E"/>
              </a:solidFill>
            </a:endParaRPr>
          </a:p>
        </p:txBody>
      </p:sp>
      <p:sp>
        <p:nvSpPr>
          <p:cNvPr id="6" name="Content Placeholder 2"/>
          <p:cNvSpPr txBox="1">
            <a:spLocks/>
          </p:cNvSpPr>
          <p:nvPr/>
        </p:nvSpPr>
        <p:spPr>
          <a:xfrm>
            <a:off x="457200" y="1845734"/>
            <a:ext cx="4495800" cy="4023360"/>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71525" lvl="1" indent="-571500">
              <a:lnSpc>
                <a:spcPct val="100000"/>
              </a:lnSpc>
              <a:spcBef>
                <a:spcPts val="600"/>
              </a:spcBef>
              <a:spcAft>
                <a:spcPts val="600"/>
              </a:spcAft>
              <a:buFont typeface="Arial" panose="020B0604020202020204" pitchFamily="34" charset="0"/>
              <a:buChar char="•"/>
            </a:pPr>
            <a:r>
              <a:rPr lang="en-US" sz="4400" dirty="0" smtClean="0"/>
              <a:t>Meet </a:t>
            </a:r>
            <a:r>
              <a:rPr lang="en-US" sz="4400" dirty="0"/>
              <a:t>Ignite </a:t>
            </a:r>
            <a:r>
              <a:rPr lang="en-US" sz="4400" dirty="0" smtClean="0"/>
              <a:t>Afterschool</a:t>
            </a:r>
          </a:p>
          <a:p>
            <a:pPr marL="627063" lvl="1" indent="-427038">
              <a:lnSpc>
                <a:spcPct val="100000"/>
              </a:lnSpc>
              <a:spcBef>
                <a:spcPts val="600"/>
              </a:spcBef>
              <a:spcAft>
                <a:spcPts val="600"/>
              </a:spcAft>
              <a:buFont typeface="Arial"/>
              <a:buChar char="•"/>
            </a:pPr>
            <a:r>
              <a:rPr lang="en-US" sz="4400" dirty="0" smtClean="0"/>
              <a:t>Overview </a:t>
            </a:r>
            <a:r>
              <a:rPr lang="en-US" sz="4400" dirty="0"/>
              <a:t>M</a:t>
            </a:r>
            <a:r>
              <a:rPr lang="en-US" sz="4400" baseline="30000" dirty="0"/>
              <a:t>3</a:t>
            </a:r>
          </a:p>
          <a:p>
            <a:pPr marL="771525" lvl="1" indent="-571500">
              <a:lnSpc>
                <a:spcPct val="100000"/>
              </a:lnSpc>
              <a:spcBef>
                <a:spcPts val="600"/>
              </a:spcBef>
              <a:spcAft>
                <a:spcPts val="600"/>
              </a:spcAft>
              <a:buFont typeface="Arial" panose="020B0604020202020204" pitchFamily="34" charset="0"/>
              <a:buChar char="•"/>
            </a:pPr>
            <a:r>
              <a:rPr lang="en-US" sz="4400" dirty="0" smtClean="0"/>
              <a:t>Identify Action</a:t>
            </a:r>
            <a:endParaRPr lang="en-US" sz="4400" dirty="0"/>
          </a:p>
        </p:txBody>
      </p:sp>
      <p:pic>
        <p:nvPicPr>
          <p:cNvPr id="7" name="Picture 6" descr="Stocksy_txpb6bd21c46jL000_Large_8128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8791" y="15240"/>
            <a:ext cx="4305209" cy="6309360"/>
          </a:xfrm>
          <a:prstGeom prst="rect">
            <a:avLst/>
          </a:prstGeom>
        </p:spPr>
      </p:pic>
      <p:sp>
        <p:nvSpPr>
          <p:cNvPr id="8" name="Content Placeholder 2"/>
          <p:cNvSpPr txBox="1">
            <a:spLocks/>
          </p:cNvSpPr>
          <p:nvPr/>
        </p:nvSpPr>
        <p:spPr>
          <a:xfrm>
            <a:off x="457200" y="1848461"/>
            <a:ext cx="4343399" cy="135193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71525" lvl="1" indent="-571500">
              <a:lnSpc>
                <a:spcPct val="100000"/>
              </a:lnSpc>
              <a:spcBef>
                <a:spcPts val="600"/>
              </a:spcBef>
              <a:spcAft>
                <a:spcPts val="600"/>
              </a:spcAft>
              <a:buFont typeface="Wingdings" panose="05000000000000000000" pitchFamily="2" charset="2"/>
              <a:buChar char="ü"/>
            </a:pPr>
            <a:r>
              <a:rPr lang="en-US" sz="4400" dirty="0" smtClean="0"/>
              <a:t>Meet </a:t>
            </a:r>
            <a:r>
              <a:rPr lang="en-US" sz="4400" dirty="0"/>
              <a:t>Ignite </a:t>
            </a:r>
            <a:r>
              <a:rPr lang="en-US" sz="4400" dirty="0" smtClean="0"/>
              <a:t>Afterschool</a:t>
            </a:r>
            <a:endParaRPr lang="en-US" sz="4400" dirty="0"/>
          </a:p>
        </p:txBody>
      </p:sp>
    </p:spTree>
    <p:extLst>
      <p:ext uri="{BB962C8B-B14F-4D97-AF65-F5344CB8AC3E}">
        <p14:creationId xmlns:p14="http://schemas.microsoft.com/office/powerpoint/2010/main" val="375959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000"/>
                                  </p:stCondLst>
                                  <p:childTnLst>
                                    <p:animEffect transition="out" filter="fade">
                                      <p:cBhvr>
                                        <p:cTn id="6" dur="500"/>
                                        <p:tgtEl>
                                          <p:spTgt spid="6">
                                            <p:txEl>
                                              <p:pRg st="0" end="0"/>
                                            </p:txEl>
                                          </p:spTgt>
                                        </p:tgtEl>
                                      </p:cBhvr>
                                    </p:animEffect>
                                    <p:set>
                                      <p:cBhvr>
                                        <p:cTn id="7" dur="1" fill="hold">
                                          <p:stCondLst>
                                            <p:cond delay="499"/>
                                          </p:stCondLst>
                                        </p:cTn>
                                        <p:tgtEl>
                                          <p:spTgt spid="6">
                                            <p:txEl>
                                              <p:pRg st="0" end="0"/>
                                            </p:txEl>
                                          </p:spTgt>
                                        </p:tgtEl>
                                        <p:attrNameLst>
                                          <p:attrName>style.visibility</p:attrName>
                                        </p:attrNameLst>
                                      </p:cBhvr>
                                      <p:to>
                                        <p:strVal val="hidden"/>
                                      </p:to>
                                    </p:set>
                                  </p:childTnLst>
                                </p:cTn>
                              </p:par>
                              <p:par>
                                <p:cTn id="8" presetID="10" presetClass="entr" presetSubtype="0" fill="hold" nodeType="withEffect">
                                  <p:stCondLst>
                                    <p:cond delay="10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xEl>
                                              <p:pRg st="0" end="0"/>
                                            </p:txEl>
                                          </p:spTgt>
                                        </p:tgtEl>
                                      </p:cBhvr>
                                    </p:animEffect>
                                    <p:set>
                                      <p:cBhvr>
                                        <p:cTn id="15" dur="1" fill="hold">
                                          <p:stCondLst>
                                            <p:cond delay="499"/>
                                          </p:stCondLst>
                                        </p:cTn>
                                        <p:tgtEl>
                                          <p:spTgt spid="8">
                                            <p:txEl>
                                              <p:pRg st="0" end="0"/>
                                            </p:txEl>
                                          </p:spTgt>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6">
                                            <p:txEl>
                                              <p:pRg st="2" end="2"/>
                                            </p:txEl>
                                          </p:spTgt>
                                        </p:tgtEl>
                                      </p:cBhvr>
                                    </p:animEffect>
                                    <p:set>
                                      <p:cBhvr>
                                        <p:cTn id="18" dur="1" fill="hold">
                                          <p:stCondLst>
                                            <p:cond delay="499"/>
                                          </p:stCondLst>
                                        </p:cTn>
                                        <p:tgtEl>
                                          <p:spTgt spid="6">
                                            <p:txEl>
                                              <p:pRg st="2" end="2"/>
                                            </p:txEl>
                                          </p:spTgt>
                                        </p:tgtEl>
                                        <p:attrNameLst>
                                          <p:attrName>style.visibility</p:attrName>
                                        </p:attrNameLst>
                                      </p:cBhvr>
                                      <p:to>
                                        <p:strVal val="hidden"/>
                                      </p:to>
                                    </p:set>
                                  </p:childTnLst>
                                </p:cTn>
                              </p:par>
                            </p:childTnLst>
                          </p:cTn>
                        </p:par>
                        <p:par>
                          <p:cTn id="19" fill="hold">
                            <p:stCondLst>
                              <p:cond delay="500"/>
                            </p:stCondLst>
                            <p:childTnLst>
                              <p:par>
                                <p:cTn id="20" presetID="42" presetClass="path" presetSubtype="0" decel="100000" fill="hold" grpId="0" nodeType="afterEffect">
                                  <p:stCondLst>
                                    <p:cond delay="0"/>
                                  </p:stCondLst>
                                  <p:iterate type="wd">
                                    <p:tmPct val="0"/>
                                  </p:iterate>
                                  <p:childTnLst>
                                    <p:animMotion origin="layout" path="M -8.33333E-7 -2.59259E-6 L 0.00573 -0.19815 " pathEditMode="relative" rAng="0" ptsTypes="AA">
                                      <p:cBhvr>
                                        <p:cTn id="21" dur="1000" fill="hold"/>
                                        <p:tgtEl>
                                          <p:spTgt spid="6">
                                            <p:txEl>
                                              <p:pRg st="1" end="1"/>
                                            </p:txEl>
                                          </p:spTgt>
                                        </p:tgtEl>
                                        <p:attrNameLst>
                                          <p:attrName>ppt_x</p:attrName>
                                          <p:attrName>ppt_y</p:attrName>
                                        </p:attrNameLst>
                                      </p:cBhvr>
                                      <p:rCtr x="278" y="-9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cxnSp>
        <p:nvCxnSpPr>
          <p:cNvPr id="5" name="Straight Connector 4"/>
          <p:cNvCxnSpPr/>
          <p:nvPr/>
        </p:nvCxnSpPr>
        <p:spPr>
          <a:xfrm>
            <a:off x="762000" y="1737361"/>
            <a:ext cx="760476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822960" y="286604"/>
            <a:ext cx="7543800" cy="1450757"/>
          </a:xfrm>
          <a:prstGeom prst="rect">
            <a:avLst/>
          </a:prstGeom>
        </p:spPr>
        <p:txBody>
          <a:bodyPr anchor="b" anchorCtr="0"/>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solidFill>
                  <a:schemeClr val="accent5">
                    <a:lumMod val="50000"/>
                  </a:schemeClr>
                </a:solidFill>
                <a:effectLst>
                  <a:outerShdw blurRad="38100" dist="38100" dir="2700000" algn="tl">
                    <a:srgbClr val="000000">
                      <a:alpha val="43137"/>
                    </a:srgbClr>
                  </a:outerShdw>
                </a:effectLst>
              </a:rPr>
              <a:t>M</a:t>
            </a:r>
            <a:r>
              <a:rPr lang="en-US" b="1" baseline="30000" dirty="0" smtClean="0">
                <a:solidFill>
                  <a:schemeClr val="accent5">
                    <a:lumMod val="50000"/>
                  </a:schemeClr>
                </a:solidFill>
                <a:effectLst>
                  <a:outerShdw blurRad="38100" dist="38100" dir="2700000" algn="tl">
                    <a:srgbClr val="000000">
                      <a:alpha val="43137"/>
                    </a:srgbClr>
                  </a:outerShdw>
                </a:effectLst>
              </a:rPr>
              <a:t>3</a:t>
            </a:r>
            <a:r>
              <a:rPr lang="en-US" b="1" dirty="0" smtClean="0">
                <a:solidFill>
                  <a:schemeClr val="accent5">
                    <a:lumMod val="50000"/>
                  </a:schemeClr>
                </a:solidFill>
                <a:effectLst>
                  <a:outerShdw blurRad="38100" dist="38100" dir="2700000" algn="tl">
                    <a:srgbClr val="000000">
                      <a:alpha val="43137"/>
                    </a:srgbClr>
                  </a:outerShdw>
                </a:effectLst>
              </a:rPr>
              <a:t> ORIGINS</a:t>
            </a:r>
            <a:endParaRPr lang="en-US" b="1" dirty="0">
              <a:solidFill>
                <a:schemeClr val="accent5">
                  <a:lumMod val="50000"/>
                </a:schemeClr>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4"/>
          <a:stretch>
            <a:fillRect/>
          </a:stretch>
        </p:blipFill>
        <p:spPr>
          <a:xfrm>
            <a:off x="3642813" y="3077987"/>
            <a:ext cx="1797803" cy="1371600"/>
          </a:xfrm>
          <a:prstGeom prst="rect">
            <a:avLst/>
          </a:prstGeom>
        </p:spPr>
      </p:pic>
      <p:pic>
        <p:nvPicPr>
          <p:cNvPr id="10" name="Picture 9"/>
          <p:cNvPicPr>
            <a:picLocks noChangeAspect="1"/>
          </p:cNvPicPr>
          <p:nvPr/>
        </p:nvPicPr>
        <p:blipFill>
          <a:blip r:embed="rId5"/>
          <a:stretch>
            <a:fillRect/>
          </a:stretch>
        </p:blipFill>
        <p:spPr>
          <a:xfrm>
            <a:off x="850277" y="1904754"/>
            <a:ext cx="3062785" cy="1005840"/>
          </a:xfrm>
          <a:prstGeom prst="rect">
            <a:avLst/>
          </a:prstGeom>
        </p:spPr>
      </p:pic>
      <p:pic>
        <p:nvPicPr>
          <p:cNvPr id="11" name="Picture 10"/>
          <p:cNvPicPr>
            <a:picLocks noChangeAspect="1"/>
          </p:cNvPicPr>
          <p:nvPr/>
        </p:nvPicPr>
        <p:blipFill>
          <a:blip r:embed="rId6"/>
          <a:stretch>
            <a:fillRect/>
          </a:stretch>
        </p:blipFill>
        <p:spPr>
          <a:xfrm>
            <a:off x="4874558" y="4619608"/>
            <a:ext cx="3492202" cy="1280160"/>
          </a:xfrm>
          <a:prstGeom prst="rect">
            <a:avLst/>
          </a:prstGeom>
        </p:spPr>
      </p:pic>
    </p:spTree>
    <p:extLst>
      <p:ext uri="{BB962C8B-B14F-4D97-AF65-F5344CB8AC3E}">
        <p14:creationId xmlns:p14="http://schemas.microsoft.com/office/powerpoint/2010/main" val="217056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2000"/>
                            </p:stCondLst>
                            <p:childTnLst>
                              <p:par>
                                <p:cTn id="9" presetID="10" presetClass="entr" presetSubtype="0"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3500"/>
                            </p:stCondLst>
                            <p:childTnLst>
                              <p:par>
                                <p:cTn id="13" presetID="10" presetClass="entr" presetSubtype="0" fill="hold" nodeType="after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3074" t="19946" r="24625" b="11242"/>
          <a:stretch/>
        </p:blipFill>
        <p:spPr>
          <a:xfrm>
            <a:off x="2285999" y="609600"/>
            <a:ext cx="5181601" cy="5257800"/>
          </a:xfrm>
          <a:prstGeom prst="rect">
            <a:avLst/>
          </a:prstGeom>
        </p:spPr>
      </p:pic>
      <p:grpSp>
        <p:nvGrpSpPr>
          <p:cNvPr id="3" name="Group 2"/>
          <p:cNvGrpSpPr/>
          <p:nvPr/>
        </p:nvGrpSpPr>
        <p:grpSpPr>
          <a:xfrm>
            <a:off x="1409700" y="1066800"/>
            <a:ext cx="6324600" cy="4343400"/>
            <a:chOff x="1409700" y="1066800"/>
            <a:chExt cx="6324600" cy="4343400"/>
          </a:xfrm>
        </p:grpSpPr>
        <p:pic>
          <p:nvPicPr>
            <p:cNvPr id="6" name="Picture 5"/>
            <p:cNvPicPr>
              <a:picLocks noChangeAspect="1"/>
            </p:cNvPicPr>
            <p:nvPr/>
          </p:nvPicPr>
          <p:blipFill rotWithShape="1">
            <a:blip r:embed="rId4">
              <a:clrChange>
                <a:clrFrom>
                  <a:srgbClr val="FFFFFF"/>
                </a:clrFrom>
                <a:clrTo>
                  <a:srgbClr val="FFFFFF">
                    <a:alpha val="0"/>
                  </a:srgbClr>
                </a:clrTo>
              </a:clrChange>
            </a:blip>
            <a:srcRect l="5372" t="7418" r="5452" b="8018"/>
            <a:stretch/>
          </p:blipFill>
          <p:spPr>
            <a:xfrm>
              <a:off x="1409700" y="1066800"/>
              <a:ext cx="6324600" cy="4343400"/>
            </a:xfrm>
            <a:prstGeom prst="rect">
              <a:avLst/>
            </a:prstGeom>
          </p:spPr>
        </p:pic>
        <p:sp>
          <p:nvSpPr>
            <p:cNvPr id="9" name="TextBox 8"/>
            <p:cNvSpPr txBox="1"/>
            <p:nvPr/>
          </p:nvSpPr>
          <p:spPr>
            <a:xfrm rot="21444538">
              <a:off x="3086100" y="2707369"/>
              <a:ext cx="2971800" cy="1569660"/>
            </a:xfrm>
            <a:prstGeom prst="rect">
              <a:avLst/>
            </a:prstGeom>
            <a:noFill/>
          </p:spPr>
          <p:txBody>
            <a:bodyPr wrap="square" rtlCol="0">
              <a:spAutoFit/>
            </a:bodyPr>
            <a:lstStyle/>
            <a:p>
              <a:pPr algn="ctr"/>
              <a:r>
                <a:rPr lang="en-US" sz="9600" b="1" dirty="0" smtClean="0">
                  <a:solidFill>
                    <a:srgbClr val="F5841F"/>
                  </a:solidFill>
                  <a:latin typeface="Chalkduster"/>
                  <a:cs typeface="Chalkduster"/>
                </a:rPr>
                <a:t>M</a:t>
              </a:r>
              <a:r>
                <a:rPr lang="en-US" sz="9600" b="1" baseline="30000" dirty="0" smtClean="0">
                  <a:solidFill>
                    <a:srgbClr val="F5841F"/>
                  </a:solidFill>
                  <a:latin typeface="Chalkduster"/>
                  <a:cs typeface="Chalkduster"/>
                </a:rPr>
                <a:t>3</a:t>
              </a:r>
              <a:endParaRPr lang="en-US" sz="9600" b="1" baseline="30000" dirty="0">
                <a:solidFill>
                  <a:srgbClr val="F5841F"/>
                </a:solidFill>
                <a:latin typeface="Chalkduster"/>
                <a:cs typeface="Chalkduster"/>
              </a:endParaRPr>
            </a:p>
          </p:txBody>
        </p:sp>
      </p:grpSp>
    </p:spTree>
    <p:extLst>
      <p:ext uri="{BB962C8B-B14F-4D97-AF65-F5344CB8AC3E}">
        <p14:creationId xmlns:p14="http://schemas.microsoft.com/office/powerpoint/2010/main" val="182685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path" presetSubtype="0" accel="50000" decel="50000" fill="hold" nodeType="clickEffect">
                                  <p:stCondLst>
                                    <p:cond delay="0"/>
                                  </p:stCondLst>
                                  <p:childTnLst>
                                    <p:animMotion origin="layout" path="M 0 -0.00116 C 0.00764 -0.00856 0.03299 -0.01481 0.04149 -0.01481 C 0.0974 -0.01481 0.15503 0.10556 0.15503 0.22778 C 0.15503 0.16574 0.18368 0.10556 0.21094 0.10556 C 0.23958 0.10556 0.26684 0.1669 0.26684 0.22778 C 0.26684 0.19676 0.28056 0.16574 0.29514 0.16574 C 0.30938 0.16574 0.32413 0.1956 0.32413 0.22778 C 0.32413 0.21158 0.33108 0.19676 0.33837 0.19676 C 0.34566 0.19676 0.35295 0.21204 0.35295 0.22778 C 0.35295 0.21922 0.35608 0.21158 0.35938 0.21158 C 0.36163 0.21158 0.36667 0.21922 0.36667 0.22778 C 0.36667 0.22269 0.36892 0.21922 0.37066 0.21922 C 0.37066 0.21759 0.37413 0.22269 0.37413 0.22778 C 0.37413 0.22454 0.37413 0.22269 0.37622 0.22269 C 0.37622 0.22361 0.37778 0.22477 0.37778 0.22778 C 0.37778 0.22593 0.37778 0.22454 0.37778 0.22361 C 0.38003 0.22361 0.38003 0.22454 0.38003 0.22593 C 0.38194 0.22593 0.38194 0.22477 0.38194 0.22361 C 0.38333 0.22361 0.38333 0.22454 0.38333 0.22593 " pathEditMode="relative" rAng="0" ptsTypes="AAAAAAAAAAAAAAAAAAA">
                                      <p:cBhvr>
                                        <p:cTn id="6" dur="2000" fill="hold"/>
                                        <p:tgtEl>
                                          <p:spTgt spid="3"/>
                                        </p:tgtEl>
                                        <p:attrNameLst>
                                          <p:attrName>ppt_x</p:attrName>
                                          <p:attrName>ppt_y</p:attrName>
                                        </p:attrNameLst>
                                      </p:cBhvr>
                                      <p:rCtr x="19167" y="10764"/>
                                    </p:animMotion>
                                  </p:childTnLst>
                                </p:cTn>
                              </p:par>
                              <p:par>
                                <p:cTn id="7" presetID="8" presetClass="emph" presetSubtype="0" fill="hold" nodeType="withEffect">
                                  <p:stCondLst>
                                    <p:cond delay="0"/>
                                  </p:stCondLst>
                                  <p:childTnLst>
                                    <p:animRot by="21600000">
                                      <p:cBhvr>
                                        <p:cTn id="8" dur="2000" fill="hold"/>
                                        <p:tgtEl>
                                          <p:spTgt spid="3"/>
                                        </p:tgtEl>
                                        <p:attrNameLst>
                                          <p:attrName>r</p:attrName>
                                        </p:attrNameLst>
                                      </p:cBhvr>
                                    </p:animRot>
                                  </p:childTnLst>
                                </p:cTn>
                              </p:par>
                              <p:par>
                                <p:cTn id="9" presetID="6" presetClass="emph" presetSubtype="0" fill="hold" nodeType="withEffect">
                                  <p:stCondLst>
                                    <p:cond delay="250"/>
                                  </p:stCondLst>
                                  <p:childTnLst>
                                    <p:animScale>
                                      <p:cBhvr>
                                        <p:cTn id="10" dur="1250" fill="hold"/>
                                        <p:tgtEl>
                                          <p:spTgt spid="3"/>
                                        </p:tgtEl>
                                      </p:cBhvr>
                                      <p:by x="25000" y="25000"/>
                                    </p:animScale>
                                  </p:childTnLst>
                                </p:cTn>
                              </p:par>
                              <p:par>
                                <p:cTn id="11" presetID="23" presetClass="entr" presetSubtype="16" fill="hold" nodeType="withEffect">
                                  <p:stCondLst>
                                    <p:cond delay="25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lum bright="70000" contrast="-70000"/>
          </a:blip>
          <a:srcRect l="70487" t="79089" r="16701" b="13008"/>
          <a:stretch/>
        </p:blipFill>
        <p:spPr>
          <a:xfrm>
            <a:off x="8305800" y="6400800"/>
            <a:ext cx="822960" cy="457200"/>
          </a:xfrm>
          <a:prstGeom prst="rect">
            <a:avLst/>
          </a:prstGeom>
        </p:spPr>
      </p:pic>
      <p:graphicFrame>
        <p:nvGraphicFramePr>
          <p:cNvPr id="3" name="Object 2"/>
          <p:cNvGraphicFramePr>
            <a:graphicFrameLocks noChangeAspect="1"/>
          </p:cNvGraphicFramePr>
          <p:nvPr>
            <p:extLst/>
          </p:nvPr>
        </p:nvGraphicFramePr>
        <p:xfrm>
          <a:off x="489265" y="228600"/>
          <a:ext cx="8165471" cy="6019800"/>
        </p:xfrm>
        <a:graphic>
          <a:graphicData uri="http://schemas.openxmlformats.org/presentationml/2006/ole">
            <mc:AlternateContent xmlns:mc="http://schemas.openxmlformats.org/markup-compatibility/2006">
              <mc:Choice xmlns:v="urn:schemas-microsoft-com:vml" Requires="v">
                <p:oleObj spid="_x0000_s3122" name="Document" r:id="rId6" imgW="6959600" imgH="5130800" progId="Word.Document.12">
                  <p:embed/>
                </p:oleObj>
              </mc:Choice>
              <mc:Fallback>
                <p:oleObj name="Document" r:id="rId6" imgW="6959600" imgH="5130800" progId="Word.Document.12">
                  <p:embed/>
                  <p:pic>
                    <p:nvPicPr>
                      <p:cNvPr id="0" name=""/>
                      <p:cNvPicPr/>
                      <p:nvPr/>
                    </p:nvPicPr>
                    <p:blipFill>
                      <a:blip r:embed="rId7"/>
                      <a:stretch>
                        <a:fillRect/>
                      </a:stretch>
                    </p:blipFill>
                    <p:spPr>
                      <a:xfrm>
                        <a:off x="489265" y="228600"/>
                        <a:ext cx="8165471" cy="6019800"/>
                      </a:xfrm>
                      <a:prstGeom prst="rect">
                        <a:avLst/>
                      </a:prstGeom>
                    </p:spPr>
                  </p:pic>
                </p:oleObj>
              </mc:Fallback>
            </mc:AlternateContent>
          </a:graphicData>
        </a:graphic>
      </p:graphicFrame>
    </p:spTree>
    <p:extLst>
      <p:ext uri="{BB962C8B-B14F-4D97-AF65-F5344CB8AC3E}">
        <p14:creationId xmlns:p14="http://schemas.microsoft.com/office/powerpoint/2010/main" val="282237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5448" y="0"/>
            <a:ext cx="5753104" cy="3443179"/>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239" r="10976"/>
          <a:stretch/>
        </p:blipFill>
        <p:spPr>
          <a:xfrm>
            <a:off x="-1" y="3124200"/>
            <a:ext cx="9144001" cy="2971803"/>
          </a:xfrm>
          <a:prstGeom prst="rect">
            <a:avLst/>
          </a:prstGeom>
        </p:spPr>
      </p:pic>
      <p:pic>
        <p:nvPicPr>
          <p:cNvPr id="4" name="Picture 3"/>
          <p:cNvPicPr>
            <a:picLocks noChangeAspect="1"/>
          </p:cNvPicPr>
          <p:nvPr/>
        </p:nvPicPr>
        <p:blipFill rotWithShape="1">
          <a:blip r:embed="rId5">
            <a:lum bright="70000" contrast="-70000"/>
          </a:blip>
          <a:srcRect l="70487" t="79089" r="16701" b="13008"/>
          <a:stretch/>
        </p:blipFill>
        <p:spPr>
          <a:xfrm>
            <a:off x="8305800" y="6400800"/>
            <a:ext cx="822960" cy="457200"/>
          </a:xfrm>
          <a:prstGeom prst="rect">
            <a:avLst/>
          </a:prstGeom>
        </p:spPr>
      </p:pic>
    </p:spTree>
    <p:extLst>
      <p:ext uri="{BB962C8B-B14F-4D97-AF65-F5344CB8AC3E}">
        <p14:creationId xmlns:p14="http://schemas.microsoft.com/office/powerpoint/2010/main" val="507218064"/>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 y="377404"/>
            <a:ext cx="7454125" cy="5489996"/>
          </a:xfrm>
          <a:prstGeom prst="rect">
            <a:avLst/>
          </a:prstGeom>
        </p:spPr>
      </p:pic>
      <p:sp>
        <p:nvSpPr>
          <p:cNvPr id="4" name="Rectangle 3"/>
          <p:cNvSpPr/>
          <p:nvPr/>
        </p:nvSpPr>
        <p:spPr>
          <a:xfrm>
            <a:off x="4343400" y="5910590"/>
            <a:ext cx="4785360" cy="261610"/>
          </a:xfrm>
          <a:prstGeom prst="rect">
            <a:avLst/>
          </a:prstGeom>
        </p:spPr>
        <p:txBody>
          <a:bodyPr wrap="square">
            <a:spAutoFit/>
          </a:bodyPr>
          <a:lstStyle/>
          <a:p>
            <a:r>
              <a:rPr lang="en-US" sz="1100" dirty="0"/>
              <a:t>https://</a:t>
            </a:r>
            <a:r>
              <a:rPr lang="en-US" sz="1100" dirty="0" err="1"/>
              <a:t>tgarchibald.wordpress.com</a:t>
            </a:r>
            <a:r>
              <a:rPr lang="en-US" sz="1100" dirty="0"/>
              <a:t>/2013/11/15/evaluative-thinking-lit-review/</a:t>
            </a:r>
          </a:p>
        </p:txBody>
      </p:sp>
      <p:pic>
        <p:nvPicPr>
          <p:cNvPr id="5" name="Picture 4"/>
          <p:cNvPicPr>
            <a:picLocks noChangeAspect="1"/>
          </p:cNvPicPr>
          <p:nvPr/>
        </p:nvPicPr>
        <p:blipFill rotWithShape="1">
          <a:blip r:embed="rId4">
            <a:lum bright="70000" contrast="-70000"/>
          </a:blip>
          <a:srcRect l="70487" t="79089" r="16701" b="13008"/>
          <a:stretch/>
        </p:blipFill>
        <p:spPr>
          <a:xfrm>
            <a:off x="8305800" y="6400800"/>
            <a:ext cx="822960" cy="457200"/>
          </a:xfrm>
          <a:prstGeom prst="rect">
            <a:avLst/>
          </a:prstGeom>
        </p:spPr>
      </p:pic>
    </p:spTree>
    <p:extLst>
      <p:ext uri="{BB962C8B-B14F-4D97-AF65-F5344CB8AC3E}">
        <p14:creationId xmlns:p14="http://schemas.microsoft.com/office/powerpoint/2010/main" val="315973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sp>
        <p:nvSpPr>
          <p:cNvPr id="3" name="Title 1"/>
          <p:cNvSpPr txBox="1">
            <a:spLocks/>
          </p:cNvSpPr>
          <p:nvPr/>
        </p:nvSpPr>
        <p:spPr>
          <a:xfrm>
            <a:off x="822960" y="286605"/>
            <a:ext cx="7543800" cy="1265434"/>
          </a:xfrm>
          <a:prstGeom prst="rect">
            <a:avLst/>
          </a:prstGeom>
        </p:spPr>
        <p:txBody>
          <a:bodyPr anchor="b" anchorCtr="0"/>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solidFill>
                  <a:schemeClr val="accent5">
                    <a:lumMod val="50000"/>
                  </a:schemeClr>
                </a:solidFill>
                <a:effectLst>
                  <a:outerShdw blurRad="38100" dist="38100" dir="2700000" algn="tl">
                    <a:srgbClr val="000000">
                      <a:alpha val="43137"/>
                    </a:srgbClr>
                  </a:outerShdw>
                </a:effectLst>
              </a:rPr>
              <a:t>Evaluative Thinking</a:t>
            </a:r>
            <a:endParaRPr lang="en-US" b="1" dirty="0">
              <a:solidFill>
                <a:schemeClr val="accent5">
                  <a:lumMod val="50000"/>
                </a:schemeClr>
              </a:solidFill>
              <a:effectLst>
                <a:outerShdw blurRad="38100" dist="38100" dir="2700000" algn="tl">
                  <a:srgbClr val="000000">
                    <a:alpha val="43137"/>
                  </a:srgbClr>
                </a:outerShdw>
              </a:effectLst>
            </a:endParaRPr>
          </a:p>
        </p:txBody>
      </p:sp>
      <p:cxnSp>
        <p:nvCxnSpPr>
          <p:cNvPr id="5" name="Straight Connector 4"/>
          <p:cNvCxnSpPr/>
          <p:nvPr/>
        </p:nvCxnSpPr>
        <p:spPr>
          <a:xfrm>
            <a:off x="769620" y="1600200"/>
            <a:ext cx="760476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09600" y="1600200"/>
            <a:ext cx="7924800" cy="3600986"/>
          </a:xfrm>
          <a:prstGeom prst="rect">
            <a:avLst/>
          </a:prstGeom>
        </p:spPr>
        <p:txBody>
          <a:bodyPr wrap="square">
            <a:spAutoFit/>
          </a:bodyPr>
          <a:lstStyle/>
          <a:p>
            <a:r>
              <a:rPr lang="en-US" sz="2800" dirty="0" smtClean="0"/>
              <a:t>…a cognitive </a:t>
            </a:r>
            <a:r>
              <a:rPr lang="en-US" sz="2800" dirty="0"/>
              <a:t>process in the context of evaluation, motivated by an attitude of inquisitiveness and a belief in the value of evidence, that involves skills such as identifying assumptions, posing thoughtful questions, pursuing deeper understanding through reflection and perspective taking and making informed decisions in preparation for action. </a:t>
            </a:r>
            <a:endParaRPr lang="en-US" sz="2800" dirty="0" smtClean="0"/>
          </a:p>
          <a:p>
            <a:pPr algn="r"/>
            <a:r>
              <a:rPr lang="en-US" sz="1600" dirty="0" smtClean="0"/>
              <a:t>Jane Buckley &amp; Tom Archibald, 2015</a:t>
            </a:r>
          </a:p>
          <a:p>
            <a:pPr algn="r"/>
            <a:r>
              <a:rPr lang="en-US" sz="1200" dirty="0"/>
              <a:t>http://aea365.org/blog/tag/evaluative-thinking/</a:t>
            </a:r>
          </a:p>
        </p:txBody>
      </p:sp>
      <p:sp>
        <p:nvSpPr>
          <p:cNvPr id="7" name="Rectangle 6"/>
          <p:cNvSpPr/>
          <p:nvPr/>
        </p:nvSpPr>
        <p:spPr>
          <a:xfrm>
            <a:off x="609600" y="5029200"/>
            <a:ext cx="2987166" cy="1323439"/>
          </a:xfrm>
          <a:prstGeom prst="rect">
            <a:avLst/>
          </a:prstGeom>
        </p:spPr>
        <p:txBody>
          <a:bodyPr wrap="none">
            <a:spAutoFit/>
          </a:bodyPr>
          <a:lstStyle/>
          <a:p>
            <a:pPr algn="ctr"/>
            <a:r>
              <a:rPr lang="en-US" sz="4000" b="1" dirty="0" smtClean="0">
                <a:solidFill>
                  <a:schemeClr val="accent1"/>
                </a:solidFill>
                <a:effectLst>
                  <a:outerShdw blurRad="50800" dist="38100" dir="2700000" algn="tl" rotWithShape="0">
                    <a:prstClr val="black">
                      <a:alpha val="40000"/>
                    </a:prstClr>
                  </a:outerShdw>
                </a:effectLst>
              </a:rPr>
              <a:t>DOING </a:t>
            </a:r>
          </a:p>
          <a:p>
            <a:pPr algn="ctr"/>
            <a:r>
              <a:rPr lang="en-US" sz="4000" b="1" dirty="0" smtClean="0">
                <a:solidFill>
                  <a:schemeClr val="accent1"/>
                </a:solidFill>
                <a:effectLst>
                  <a:outerShdw blurRad="50800" dist="38100" dir="2700000" algn="tl" rotWithShape="0">
                    <a:prstClr val="black">
                      <a:alpha val="40000"/>
                    </a:prstClr>
                  </a:outerShdw>
                </a:effectLst>
              </a:rPr>
              <a:t>EVALUATION </a:t>
            </a:r>
            <a:endParaRPr lang="en-US" sz="4000" b="1" dirty="0">
              <a:solidFill>
                <a:schemeClr val="accent1"/>
              </a:solidFill>
              <a:effectLst>
                <a:outerShdw blurRad="50800" dist="38100" dir="2700000" algn="tl" rotWithShape="0">
                  <a:prstClr val="black">
                    <a:alpha val="40000"/>
                  </a:prstClr>
                </a:outerShdw>
              </a:effectLst>
            </a:endParaRPr>
          </a:p>
        </p:txBody>
      </p:sp>
      <p:sp>
        <p:nvSpPr>
          <p:cNvPr id="8" name="Rectangle 7"/>
          <p:cNvSpPr/>
          <p:nvPr/>
        </p:nvSpPr>
        <p:spPr>
          <a:xfrm>
            <a:off x="5510840" y="5029200"/>
            <a:ext cx="2855920" cy="1323439"/>
          </a:xfrm>
          <a:prstGeom prst="rect">
            <a:avLst/>
          </a:prstGeom>
        </p:spPr>
        <p:txBody>
          <a:bodyPr wrap="none">
            <a:spAutoFit/>
          </a:bodyPr>
          <a:lstStyle/>
          <a:p>
            <a:pPr algn="ctr"/>
            <a:r>
              <a:rPr lang="en-US" sz="4000" b="1" dirty="0" smtClean="0">
                <a:solidFill>
                  <a:schemeClr val="accent1"/>
                </a:solidFill>
                <a:effectLst>
                  <a:outerShdw blurRad="50800" dist="38100" dir="2700000" algn="tl" rotWithShape="0">
                    <a:prstClr val="black">
                      <a:alpha val="40000"/>
                    </a:prstClr>
                  </a:outerShdw>
                </a:effectLst>
              </a:rPr>
              <a:t>BEING </a:t>
            </a:r>
          </a:p>
          <a:p>
            <a:pPr algn="ctr"/>
            <a:r>
              <a:rPr lang="en-US" sz="4000" b="1" dirty="0" smtClean="0">
                <a:solidFill>
                  <a:schemeClr val="accent1"/>
                </a:solidFill>
                <a:effectLst>
                  <a:outerShdw blurRad="50800" dist="38100" dir="2700000" algn="tl" rotWithShape="0">
                    <a:prstClr val="black">
                      <a:alpha val="40000"/>
                    </a:prstClr>
                  </a:outerShdw>
                </a:effectLst>
              </a:rPr>
              <a:t>EVALUATIVE </a:t>
            </a:r>
            <a:endParaRPr lang="en-US" sz="4000" b="1" dirty="0">
              <a:solidFill>
                <a:schemeClr val="accent1"/>
              </a:solidFill>
              <a:effectLst>
                <a:outerShdw blurRad="50800" dist="38100" dir="2700000" algn="tl" rotWithShape="0">
                  <a:prstClr val="black">
                    <a:alpha val="40000"/>
                  </a:prstClr>
                </a:outerShdw>
              </a:effectLst>
            </a:endParaRPr>
          </a:p>
        </p:txBody>
      </p:sp>
      <p:sp>
        <p:nvSpPr>
          <p:cNvPr id="9" name="Right Arrow 8"/>
          <p:cNvSpPr/>
          <p:nvPr/>
        </p:nvSpPr>
        <p:spPr>
          <a:xfrm>
            <a:off x="4120896" y="5486400"/>
            <a:ext cx="902208" cy="5900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65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2250"/>
                            </p:stCondLst>
                            <p:childTnLst>
                              <p:par>
                                <p:cTn id="13" presetID="22" presetClass="entr" presetSubtype="8" fill="hold" grpId="0"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9800" y="1066800"/>
            <a:ext cx="5138776" cy="5181600"/>
          </a:xfrm>
          <a:prstGeom prst="rect">
            <a:avLst/>
          </a:prstGeom>
        </p:spPr>
      </p:pic>
      <p:sp>
        <p:nvSpPr>
          <p:cNvPr id="13" name="TextBox 12"/>
          <p:cNvSpPr txBox="1"/>
          <p:nvPr/>
        </p:nvSpPr>
        <p:spPr>
          <a:xfrm rot="20464378">
            <a:off x="2392241" y="1484363"/>
            <a:ext cx="1794006" cy="954107"/>
          </a:xfrm>
          <a:prstGeom prst="rect">
            <a:avLst/>
          </a:prstGeom>
          <a:noFill/>
        </p:spPr>
        <p:txBody>
          <a:bodyPr wrap="none" rtlCol="0">
            <a:spAutoFit/>
          </a:bodyPr>
          <a:lstStyle/>
          <a:p>
            <a:pPr algn="ctr"/>
            <a:r>
              <a:rPr lang="en-US" sz="2800" b="1" dirty="0" smtClean="0"/>
              <a:t>QUALITY </a:t>
            </a:r>
          </a:p>
          <a:p>
            <a:pPr algn="ctr"/>
            <a:r>
              <a:rPr lang="en-US" sz="2800" b="1" dirty="0" smtClean="0"/>
              <a:t>PRACTICES</a:t>
            </a:r>
            <a:endParaRPr lang="en-US" sz="2800" b="1" dirty="0"/>
          </a:p>
        </p:txBody>
      </p:sp>
      <p:sp>
        <p:nvSpPr>
          <p:cNvPr id="14" name="TextBox 13"/>
          <p:cNvSpPr txBox="1"/>
          <p:nvPr/>
        </p:nvSpPr>
        <p:spPr>
          <a:xfrm rot="1653715">
            <a:off x="2300965" y="4736070"/>
            <a:ext cx="1931288" cy="954107"/>
          </a:xfrm>
          <a:prstGeom prst="rect">
            <a:avLst/>
          </a:prstGeom>
          <a:noFill/>
        </p:spPr>
        <p:txBody>
          <a:bodyPr wrap="none" rtlCol="0">
            <a:spAutoFit/>
          </a:bodyPr>
          <a:lstStyle/>
          <a:p>
            <a:pPr algn="ctr"/>
            <a:r>
              <a:rPr lang="en-US" sz="2800" b="1" dirty="0" smtClean="0"/>
              <a:t>YOUTH </a:t>
            </a:r>
          </a:p>
          <a:p>
            <a:pPr algn="ctr"/>
            <a:r>
              <a:rPr lang="en-US" sz="2800" b="1" dirty="0" smtClean="0"/>
              <a:t>OUTCOMES</a:t>
            </a:r>
            <a:endParaRPr lang="en-US" sz="2800" b="1" dirty="0"/>
          </a:p>
        </p:txBody>
      </p:sp>
      <p:sp>
        <p:nvSpPr>
          <p:cNvPr id="15" name="TextBox 14"/>
          <p:cNvSpPr txBox="1"/>
          <p:nvPr/>
        </p:nvSpPr>
        <p:spPr>
          <a:xfrm rot="20464378">
            <a:off x="4635928" y="4683378"/>
            <a:ext cx="2516359" cy="954107"/>
          </a:xfrm>
          <a:prstGeom prst="rect">
            <a:avLst/>
          </a:prstGeom>
          <a:noFill/>
        </p:spPr>
        <p:txBody>
          <a:bodyPr wrap="none" rtlCol="0">
            <a:spAutoFit/>
          </a:bodyPr>
          <a:lstStyle/>
          <a:p>
            <a:pPr algn="ctr"/>
            <a:r>
              <a:rPr lang="en-US" sz="2800" b="1" dirty="0" smtClean="0"/>
              <a:t>ATTENDANCE/</a:t>
            </a:r>
          </a:p>
          <a:p>
            <a:pPr algn="ctr"/>
            <a:r>
              <a:rPr lang="en-US" sz="2800" b="1" dirty="0" smtClean="0"/>
              <a:t>PARTICIPATION</a:t>
            </a:r>
            <a:endParaRPr lang="en-US" sz="2800" b="1" dirty="0"/>
          </a:p>
        </p:txBody>
      </p:sp>
      <p:sp>
        <p:nvSpPr>
          <p:cNvPr id="16" name="TextBox 15"/>
          <p:cNvSpPr txBox="1"/>
          <p:nvPr/>
        </p:nvSpPr>
        <p:spPr>
          <a:xfrm rot="1941774">
            <a:off x="5059909" y="1573034"/>
            <a:ext cx="2168332" cy="954107"/>
          </a:xfrm>
          <a:prstGeom prst="rect">
            <a:avLst/>
          </a:prstGeom>
          <a:noFill/>
        </p:spPr>
        <p:txBody>
          <a:bodyPr wrap="none" rtlCol="0">
            <a:spAutoFit/>
          </a:bodyPr>
          <a:lstStyle/>
          <a:p>
            <a:pPr algn="ctr"/>
            <a:r>
              <a:rPr lang="en-US" sz="2800" b="1" dirty="0" smtClean="0"/>
              <a:t>PROGRAM</a:t>
            </a:r>
          </a:p>
          <a:p>
            <a:pPr algn="ctr"/>
            <a:r>
              <a:rPr lang="en-US" sz="2800" b="1" dirty="0" smtClean="0"/>
              <a:t>EXPERIENCES</a:t>
            </a:r>
            <a:endParaRPr lang="en-US" sz="2800" b="1" dirty="0"/>
          </a:p>
        </p:txBody>
      </p:sp>
      <p:sp>
        <p:nvSpPr>
          <p:cNvPr id="19" name="Title 1"/>
          <p:cNvSpPr txBox="1">
            <a:spLocks/>
          </p:cNvSpPr>
          <p:nvPr/>
        </p:nvSpPr>
        <p:spPr>
          <a:xfrm>
            <a:off x="763380" y="152400"/>
            <a:ext cx="7543800" cy="975361"/>
          </a:xfrm>
          <a:prstGeom prst="rect">
            <a:avLst/>
          </a:prstGeom>
        </p:spPr>
        <p:txBody>
          <a:bodyPr>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smtClean="0"/>
              <a:t>Design Feature: “DATA Buckets”</a:t>
            </a:r>
            <a:endParaRPr lang="en-US" dirty="0"/>
          </a:p>
        </p:txBody>
      </p:sp>
    </p:spTree>
    <p:extLst>
      <p:ext uri="{BB962C8B-B14F-4D97-AF65-F5344CB8AC3E}">
        <p14:creationId xmlns:p14="http://schemas.microsoft.com/office/powerpoint/2010/main" val="345138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pic>
        <p:nvPicPr>
          <p:cNvPr id="5" name="Picture Placeholder 3" descr="SAN SUPPORT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9144000" cy="6305305"/>
          </a:xfrm>
          <a:prstGeom prst="rect">
            <a:avLst/>
          </a:prstGeom>
        </p:spPr>
      </p:pic>
    </p:spTree>
    <p:extLst>
      <p:ext uri="{BB962C8B-B14F-4D97-AF65-F5344CB8AC3E}">
        <p14:creationId xmlns:p14="http://schemas.microsoft.com/office/powerpoint/2010/main" val="2250347744"/>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pic>
        <p:nvPicPr>
          <p:cNvPr id="6" name="Picture Placeholder 4" descr="SAN SUPPORT4.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9144000" cy="6305305"/>
          </a:xfrm>
          <a:prstGeom prst="rect">
            <a:avLst/>
          </a:prstGeom>
        </p:spPr>
      </p:pic>
    </p:spTree>
    <p:extLst>
      <p:ext uri="{BB962C8B-B14F-4D97-AF65-F5344CB8AC3E}">
        <p14:creationId xmlns:p14="http://schemas.microsoft.com/office/powerpoint/2010/main" val="420370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pic>
        <p:nvPicPr>
          <p:cNvPr id="5" name="Picture Placeholder 2" descr="SAN SUPPORT7.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9144000" cy="6305305"/>
          </a:xfrm>
          <a:prstGeom prst="rect">
            <a:avLst/>
          </a:prstGeom>
        </p:spPr>
      </p:pic>
    </p:spTree>
    <p:extLst>
      <p:ext uri="{BB962C8B-B14F-4D97-AF65-F5344CB8AC3E}">
        <p14:creationId xmlns:p14="http://schemas.microsoft.com/office/powerpoint/2010/main" val="275353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pic>
        <p:nvPicPr>
          <p:cNvPr id="6" name="Picture Placeholder 2" descr="SAN SUPPORT8.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9144000" cy="6305305"/>
          </a:xfrm>
          <a:prstGeom prst="rect">
            <a:avLst/>
          </a:prstGeom>
        </p:spPr>
      </p:pic>
    </p:spTree>
    <p:extLst>
      <p:ext uri="{BB962C8B-B14F-4D97-AF65-F5344CB8AC3E}">
        <p14:creationId xmlns:p14="http://schemas.microsoft.com/office/powerpoint/2010/main" val="293346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pic>
        <p:nvPicPr>
          <p:cNvPr id="5" name="Picture Placeholder 2" descr="SAN SUPPORT9.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9144000" cy="6305305"/>
          </a:xfrm>
          <a:prstGeom prst="rect">
            <a:avLst/>
          </a:prstGeom>
        </p:spPr>
      </p:pic>
    </p:spTree>
    <p:extLst>
      <p:ext uri="{BB962C8B-B14F-4D97-AF65-F5344CB8AC3E}">
        <p14:creationId xmlns:p14="http://schemas.microsoft.com/office/powerpoint/2010/main" val="46039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pic>
        <p:nvPicPr>
          <p:cNvPr id="6" name="Picture Placeholder 2" descr="SAN SUPPORT1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9144000" cy="6305305"/>
          </a:xfrm>
          <a:prstGeom prst="rect">
            <a:avLst/>
          </a:prstGeom>
        </p:spPr>
      </p:pic>
    </p:spTree>
    <p:extLst>
      <p:ext uri="{BB962C8B-B14F-4D97-AF65-F5344CB8AC3E}">
        <p14:creationId xmlns:p14="http://schemas.microsoft.com/office/powerpoint/2010/main" val="146387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pic>
        <p:nvPicPr>
          <p:cNvPr id="5" name="Picture Placeholder 2" descr="SAN SUPPORT1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9144000" cy="6305305"/>
          </a:xfrm>
          <a:prstGeom prst="rect">
            <a:avLst/>
          </a:prstGeom>
        </p:spPr>
      </p:pic>
    </p:spTree>
    <p:extLst>
      <p:ext uri="{BB962C8B-B14F-4D97-AF65-F5344CB8AC3E}">
        <p14:creationId xmlns:p14="http://schemas.microsoft.com/office/powerpoint/2010/main" val="403448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239" r="10976"/>
          <a:stretch/>
        </p:blipFill>
        <p:spPr>
          <a:xfrm>
            <a:off x="-1" y="3124200"/>
            <a:ext cx="9144001" cy="2971803"/>
          </a:xfrm>
          <a:prstGeom prst="rect">
            <a:avLst/>
          </a:prstGeom>
        </p:spPr>
      </p:pic>
      <p:pic>
        <p:nvPicPr>
          <p:cNvPr id="5" name="Picture 4"/>
          <p:cNvPicPr>
            <a:picLocks noChangeAspect="1"/>
          </p:cNvPicPr>
          <p:nvPr/>
        </p:nvPicPr>
        <p:blipFill rotWithShape="1">
          <a:blip r:embed="rId4"/>
          <a:srcRect l="5002" t="11111" r="10949" b="11111"/>
          <a:stretch/>
        </p:blipFill>
        <p:spPr>
          <a:xfrm>
            <a:off x="2322576" y="0"/>
            <a:ext cx="4498848" cy="3749040"/>
          </a:xfrm>
          <a:prstGeom prst="rect">
            <a:avLst/>
          </a:prstGeom>
        </p:spPr>
      </p:pic>
      <p:pic>
        <p:nvPicPr>
          <p:cNvPr id="4" name="Picture 3"/>
          <p:cNvPicPr>
            <a:picLocks noChangeAspect="1"/>
          </p:cNvPicPr>
          <p:nvPr/>
        </p:nvPicPr>
        <p:blipFill rotWithShape="1">
          <a:blip r:embed="rId4">
            <a:lum bright="70000" contrast="-70000"/>
          </a:blip>
          <a:srcRect l="70487" t="79089" r="16701" b="13008"/>
          <a:stretch/>
        </p:blipFill>
        <p:spPr>
          <a:xfrm>
            <a:off x="8305800" y="6400800"/>
            <a:ext cx="822960" cy="457200"/>
          </a:xfrm>
          <a:prstGeom prst="rect">
            <a:avLst/>
          </a:prstGeom>
        </p:spPr>
      </p:pic>
    </p:spTree>
    <p:extLst>
      <p:ext uri="{BB962C8B-B14F-4D97-AF65-F5344CB8AC3E}">
        <p14:creationId xmlns:p14="http://schemas.microsoft.com/office/powerpoint/2010/main" val="3667218949"/>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pic>
        <p:nvPicPr>
          <p:cNvPr id="5" name="Picture Placeholder 3" descr="SAN SUPPORT1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9144000" cy="6305305"/>
          </a:xfrm>
          <a:prstGeom prst="rect">
            <a:avLst/>
          </a:prstGeom>
        </p:spPr>
      </p:pic>
    </p:spTree>
    <p:extLst>
      <p:ext uri="{BB962C8B-B14F-4D97-AF65-F5344CB8AC3E}">
        <p14:creationId xmlns:p14="http://schemas.microsoft.com/office/powerpoint/2010/main" val="318179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pic>
        <p:nvPicPr>
          <p:cNvPr id="5" name="Picture Placeholder 2" descr="SAN SUPPORT1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9144000" cy="6305305"/>
          </a:xfrm>
          <a:prstGeom prst="rect">
            <a:avLst/>
          </a:prstGeom>
        </p:spPr>
      </p:pic>
    </p:spTree>
    <p:extLst>
      <p:ext uri="{BB962C8B-B14F-4D97-AF65-F5344CB8AC3E}">
        <p14:creationId xmlns:p14="http://schemas.microsoft.com/office/powerpoint/2010/main" val="340255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pic>
        <p:nvPicPr>
          <p:cNvPr id="5" name="Picture Placeholder 3" descr="SAN SUPPORT14.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9144000" cy="6305305"/>
          </a:xfrm>
          <a:prstGeom prst="rect">
            <a:avLst/>
          </a:prstGeom>
        </p:spPr>
      </p:pic>
    </p:spTree>
    <p:extLst>
      <p:ext uri="{BB962C8B-B14F-4D97-AF65-F5344CB8AC3E}">
        <p14:creationId xmlns:p14="http://schemas.microsoft.com/office/powerpoint/2010/main" val="227949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97" y="0"/>
            <a:ext cx="9144793" cy="6303810"/>
          </a:xfrm>
          <a:prstGeom prst="rect">
            <a:avLst/>
          </a:prstGeom>
        </p:spPr>
      </p:pic>
      <p:pic>
        <p:nvPicPr>
          <p:cNvPr id="4" name="Picture 3"/>
          <p:cNvPicPr>
            <a:picLocks noChangeAspect="1"/>
          </p:cNvPicPr>
          <p:nvPr/>
        </p:nvPicPr>
        <p:blipFill rotWithShape="1">
          <a:blip r:embed="rId4">
            <a:lum bright="70000" contrast="-70000"/>
          </a:blip>
          <a:srcRect l="70487" t="79089" r="16701" b="13008"/>
          <a:stretch/>
        </p:blipFill>
        <p:spPr>
          <a:xfrm>
            <a:off x="8305800" y="6400800"/>
            <a:ext cx="822960" cy="457200"/>
          </a:xfrm>
          <a:prstGeom prst="rect">
            <a:avLst/>
          </a:prstGeom>
        </p:spPr>
      </p:pic>
      <p:sp>
        <p:nvSpPr>
          <p:cNvPr id="2" name="Rounded Rectangle 1"/>
          <p:cNvSpPr/>
          <p:nvPr/>
        </p:nvSpPr>
        <p:spPr>
          <a:xfrm>
            <a:off x="1981200" y="5334000"/>
            <a:ext cx="3048000" cy="381000"/>
          </a:xfrm>
          <a:prstGeom prst="round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rot="11761191">
            <a:off x="5181600" y="5562600"/>
            <a:ext cx="838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05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6"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sp>
        <p:nvSpPr>
          <p:cNvPr id="3" name="Title 1"/>
          <p:cNvSpPr txBox="1">
            <a:spLocks/>
          </p:cNvSpPr>
          <p:nvPr/>
        </p:nvSpPr>
        <p:spPr>
          <a:xfrm>
            <a:off x="822960" y="288298"/>
            <a:ext cx="7543800" cy="778502"/>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smtClean="0"/>
              <a:t>M</a:t>
            </a:r>
            <a:r>
              <a:rPr lang="en-US" baseline="30000" dirty="0" smtClean="0"/>
              <a:t>3 </a:t>
            </a:r>
            <a:r>
              <a:rPr lang="en-US" dirty="0" smtClean="0"/>
              <a:t>Design Features</a:t>
            </a:r>
            <a:endParaRPr lang="en-US" dirty="0"/>
          </a:p>
        </p:txBody>
      </p:sp>
      <p:pic>
        <p:nvPicPr>
          <p:cNvPr id="5" name="Content Placeholder 3"/>
          <p:cNvPicPr>
            <a:picLocks noChangeAspect="1"/>
          </p:cNvPicPr>
          <p:nvPr/>
        </p:nvPicPr>
        <p:blipFill>
          <a:blip r:embed="rId4" cstate="screen">
            <a:extLst>
              <a:ext uri="{28A0092B-C50C-407E-A947-70E740481C1C}">
                <a14:useLocalDpi xmlns:a14="http://schemas.microsoft.com/office/drawing/2010/main"/>
              </a:ext>
            </a:extLst>
          </a:blip>
          <a:srcRect l="-13609" r="-13609"/>
          <a:stretch>
            <a:fillRect/>
          </a:stretch>
        </p:blipFill>
        <p:spPr>
          <a:xfrm>
            <a:off x="914399" y="1522306"/>
            <a:ext cx="7543801" cy="4421294"/>
          </a:xfrm>
          <a:prstGeom prst="rect">
            <a:avLst/>
          </a:prstGeom>
        </p:spPr>
      </p:pic>
      <p:sp>
        <p:nvSpPr>
          <p:cNvPr id="6" name="&quot;No&quot; Symbol 5"/>
          <p:cNvSpPr/>
          <p:nvPr/>
        </p:nvSpPr>
        <p:spPr>
          <a:xfrm>
            <a:off x="2057400" y="1752600"/>
            <a:ext cx="2895600" cy="2895600"/>
          </a:xfrm>
          <a:prstGeom prst="noSmoking">
            <a:avLst>
              <a:gd name="adj" fmla="val 546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7" name="Straight Connector 6"/>
          <p:cNvCxnSpPr/>
          <p:nvPr/>
        </p:nvCxnSpPr>
        <p:spPr>
          <a:xfrm>
            <a:off x="762000" y="1143000"/>
            <a:ext cx="760476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rot="20335167">
            <a:off x="56119" y="1560176"/>
            <a:ext cx="1883786" cy="646331"/>
          </a:xfrm>
          <a:prstGeom prst="rect">
            <a:avLst/>
          </a:prstGeom>
          <a:noFill/>
        </p:spPr>
        <p:txBody>
          <a:bodyPr wrap="none" rtlCol="0">
            <a:spAutoFit/>
          </a:bodyPr>
          <a:lstStyle/>
          <a:p>
            <a:pPr algn="ctr"/>
            <a:r>
              <a:rPr lang="en-US" b="1" dirty="0"/>
              <a:t>y</a:t>
            </a:r>
            <a:r>
              <a:rPr lang="en-US" b="1" dirty="0" smtClean="0"/>
              <a:t>outh &amp;</a:t>
            </a:r>
          </a:p>
          <a:p>
            <a:pPr algn="ctr"/>
            <a:r>
              <a:rPr lang="en-US" b="1" dirty="0"/>
              <a:t>f</a:t>
            </a:r>
            <a:r>
              <a:rPr lang="en-US" b="1" dirty="0" smtClean="0"/>
              <a:t>amily population</a:t>
            </a:r>
            <a:endParaRPr lang="en-US" b="1" dirty="0"/>
          </a:p>
        </p:txBody>
      </p:sp>
      <p:sp>
        <p:nvSpPr>
          <p:cNvPr id="9" name="TextBox 8"/>
          <p:cNvSpPr txBox="1"/>
          <p:nvPr/>
        </p:nvSpPr>
        <p:spPr>
          <a:xfrm rot="1307852">
            <a:off x="7744895" y="2850151"/>
            <a:ext cx="1007908" cy="646331"/>
          </a:xfrm>
          <a:prstGeom prst="rect">
            <a:avLst/>
          </a:prstGeom>
          <a:noFill/>
        </p:spPr>
        <p:txBody>
          <a:bodyPr wrap="none" rtlCol="0">
            <a:spAutoFit/>
          </a:bodyPr>
          <a:lstStyle/>
          <a:p>
            <a:pPr algn="ctr"/>
            <a:r>
              <a:rPr lang="en-US" b="1" dirty="0"/>
              <a:t>p</a:t>
            </a:r>
            <a:r>
              <a:rPr lang="en-US" b="1" dirty="0" smtClean="0"/>
              <a:t>rogram</a:t>
            </a:r>
          </a:p>
          <a:p>
            <a:pPr algn="ctr"/>
            <a:r>
              <a:rPr lang="en-US" b="1" dirty="0" smtClean="0"/>
              <a:t>focus</a:t>
            </a:r>
            <a:endParaRPr lang="en-US" b="1" dirty="0"/>
          </a:p>
        </p:txBody>
      </p:sp>
      <p:sp>
        <p:nvSpPr>
          <p:cNvPr id="10" name="TextBox 9"/>
          <p:cNvSpPr txBox="1"/>
          <p:nvPr/>
        </p:nvSpPr>
        <p:spPr>
          <a:xfrm rot="20918107">
            <a:off x="95163" y="4114435"/>
            <a:ext cx="1485578" cy="646331"/>
          </a:xfrm>
          <a:prstGeom prst="rect">
            <a:avLst/>
          </a:prstGeom>
          <a:noFill/>
        </p:spPr>
        <p:txBody>
          <a:bodyPr wrap="none" rtlCol="0">
            <a:spAutoFit/>
          </a:bodyPr>
          <a:lstStyle/>
          <a:p>
            <a:pPr algn="ctr"/>
            <a:r>
              <a:rPr lang="en-US" b="1" dirty="0"/>
              <a:t>f</a:t>
            </a:r>
            <a:r>
              <a:rPr lang="en-US" b="1" dirty="0" smtClean="0"/>
              <a:t>unding</a:t>
            </a:r>
          </a:p>
          <a:p>
            <a:pPr algn="ctr"/>
            <a:r>
              <a:rPr lang="en-US" b="1" dirty="0" smtClean="0"/>
              <a:t>requirements</a:t>
            </a:r>
            <a:endParaRPr lang="en-US" b="1" dirty="0"/>
          </a:p>
        </p:txBody>
      </p:sp>
      <p:sp>
        <p:nvSpPr>
          <p:cNvPr id="11" name="TextBox 10"/>
          <p:cNvSpPr txBox="1"/>
          <p:nvPr/>
        </p:nvSpPr>
        <p:spPr>
          <a:xfrm rot="20335167">
            <a:off x="7686301" y="1449690"/>
            <a:ext cx="1197764" cy="646331"/>
          </a:xfrm>
          <a:prstGeom prst="rect">
            <a:avLst/>
          </a:prstGeom>
          <a:noFill/>
        </p:spPr>
        <p:txBody>
          <a:bodyPr wrap="none" rtlCol="0">
            <a:spAutoFit/>
          </a:bodyPr>
          <a:lstStyle/>
          <a:p>
            <a:pPr algn="ctr"/>
            <a:r>
              <a:rPr lang="en-US" b="1" dirty="0"/>
              <a:t>c</a:t>
            </a:r>
            <a:r>
              <a:rPr lang="en-US" b="1" dirty="0" smtClean="0"/>
              <a:t>ulture &amp;</a:t>
            </a:r>
          </a:p>
          <a:p>
            <a:pPr algn="ctr"/>
            <a:r>
              <a:rPr lang="en-US" b="1" dirty="0" smtClean="0"/>
              <a:t>geography</a:t>
            </a:r>
            <a:endParaRPr lang="en-US" b="1" dirty="0"/>
          </a:p>
        </p:txBody>
      </p:sp>
      <p:sp>
        <p:nvSpPr>
          <p:cNvPr id="12" name="TextBox 11"/>
          <p:cNvSpPr txBox="1"/>
          <p:nvPr/>
        </p:nvSpPr>
        <p:spPr>
          <a:xfrm rot="889262">
            <a:off x="210589" y="2997417"/>
            <a:ext cx="1421445" cy="646331"/>
          </a:xfrm>
          <a:prstGeom prst="rect">
            <a:avLst/>
          </a:prstGeom>
          <a:noFill/>
        </p:spPr>
        <p:txBody>
          <a:bodyPr wrap="none" rtlCol="0">
            <a:spAutoFit/>
          </a:bodyPr>
          <a:lstStyle/>
          <a:p>
            <a:pPr algn="ctr"/>
            <a:r>
              <a:rPr lang="en-US" b="1" dirty="0"/>
              <a:t>r</a:t>
            </a:r>
            <a:r>
              <a:rPr lang="en-US" b="1" dirty="0" smtClean="0"/>
              <a:t>elation with</a:t>
            </a:r>
          </a:p>
          <a:p>
            <a:pPr algn="ctr"/>
            <a:r>
              <a:rPr lang="en-US" b="1" dirty="0"/>
              <a:t>s</a:t>
            </a:r>
            <a:r>
              <a:rPr lang="en-US" b="1" dirty="0" smtClean="0"/>
              <a:t>taff/board</a:t>
            </a:r>
            <a:endParaRPr lang="en-US" b="1" dirty="0"/>
          </a:p>
        </p:txBody>
      </p:sp>
      <p:sp>
        <p:nvSpPr>
          <p:cNvPr id="13" name="Rectangle 12"/>
          <p:cNvSpPr/>
          <p:nvPr/>
        </p:nvSpPr>
        <p:spPr>
          <a:xfrm rot="19824104">
            <a:off x="7735382" y="4038809"/>
            <a:ext cx="1276273" cy="646331"/>
          </a:xfrm>
          <a:prstGeom prst="rect">
            <a:avLst/>
          </a:prstGeom>
        </p:spPr>
        <p:txBody>
          <a:bodyPr wrap="none">
            <a:spAutoFit/>
          </a:bodyPr>
          <a:lstStyle/>
          <a:p>
            <a:pPr algn="ctr"/>
            <a:r>
              <a:rPr lang="en-US" b="1" dirty="0"/>
              <a:t>s</a:t>
            </a:r>
            <a:r>
              <a:rPr lang="en-US" b="1" dirty="0" smtClean="0"/>
              <a:t>tructure &amp; </a:t>
            </a:r>
          </a:p>
          <a:p>
            <a:pPr algn="ctr"/>
            <a:r>
              <a:rPr lang="en-US" b="1" dirty="0" smtClean="0"/>
              <a:t>resources</a:t>
            </a:r>
            <a:endParaRPr lang="en-US" b="1" dirty="0"/>
          </a:p>
        </p:txBody>
      </p:sp>
      <p:sp>
        <p:nvSpPr>
          <p:cNvPr id="14" name="TextBox 13"/>
          <p:cNvSpPr txBox="1"/>
          <p:nvPr/>
        </p:nvSpPr>
        <p:spPr>
          <a:xfrm rot="1146440">
            <a:off x="254201" y="5363706"/>
            <a:ext cx="1730837" cy="646331"/>
          </a:xfrm>
          <a:prstGeom prst="rect">
            <a:avLst/>
          </a:prstGeom>
          <a:noFill/>
        </p:spPr>
        <p:txBody>
          <a:bodyPr wrap="none" rtlCol="0">
            <a:spAutoFit/>
          </a:bodyPr>
          <a:lstStyle/>
          <a:p>
            <a:pPr algn="ctr"/>
            <a:r>
              <a:rPr lang="en-US" b="1" dirty="0"/>
              <a:t>h</a:t>
            </a:r>
            <a:r>
              <a:rPr lang="en-US" b="1" dirty="0" smtClean="0"/>
              <a:t>istory with </a:t>
            </a:r>
          </a:p>
          <a:p>
            <a:pPr algn="ctr"/>
            <a:r>
              <a:rPr lang="en-US" b="1" dirty="0"/>
              <a:t>e</a:t>
            </a:r>
            <a:r>
              <a:rPr lang="en-US" b="1" dirty="0" smtClean="0"/>
              <a:t>valuation tools</a:t>
            </a:r>
            <a:endParaRPr lang="en-US" b="1" dirty="0"/>
          </a:p>
        </p:txBody>
      </p:sp>
      <p:sp>
        <p:nvSpPr>
          <p:cNvPr id="15" name="Rectangle 14"/>
          <p:cNvSpPr/>
          <p:nvPr/>
        </p:nvSpPr>
        <p:spPr>
          <a:xfrm rot="643754">
            <a:off x="7674508" y="5374387"/>
            <a:ext cx="1340970" cy="646331"/>
          </a:xfrm>
          <a:prstGeom prst="rect">
            <a:avLst/>
          </a:prstGeom>
        </p:spPr>
        <p:txBody>
          <a:bodyPr wrap="none">
            <a:spAutoFit/>
          </a:bodyPr>
          <a:lstStyle/>
          <a:p>
            <a:pPr algn="ctr"/>
            <a:r>
              <a:rPr lang="en-US" b="1" dirty="0"/>
              <a:t>p</a:t>
            </a:r>
            <a:r>
              <a:rPr lang="en-US" b="1" dirty="0" smtClean="0"/>
              <a:t>revious </a:t>
            </a:r>
          </a:p>
          <a:p>
            <a:pPr algn="ctr"/>
            <a:r>
              <a:rPr lang="en-US" b="1" dirty="0" smtClean="0"/>
              <a:t>action plans</a:t>
            </a:r>
            <a:endParaRPr lang="en-US" b="1" dirty="0"/>
          </a:p>
        </p:txBody>
      </p:sp>
    </p:spTree>
    <p:extLst>
      <p:ext uri="{BB962C8B-B14F-4D97-AF65-F5344CB8AC3E}">
        <p14:creationId xmlns:p14="http://schemas.microsoft.com/office/powerpoint/2010/main" val="317298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2500"/>
                            </p:stCondLst>
                            <p:childTnLst>
                              <p:par>
                                <p:cTn id="9" presetID="10" presetClass="entr" presetSubtype="0" repeatCount="indefinite"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0"/>
                                        <p:tgtEl>
                                          <p:spTgt spid="8"/>
                                        </p:tgtEl>
                                      </p:cBhvr>
                                    </p:animEffect>
                                  </p:childTnLst>
                                </p:cTn>
                              </p:par>
                              <p:par>
                                <p:cTn id="12" presetID="10" presetClass="entr" presetSubtype="0" repeatCount="indefinite" fill="hold" grpId="0" nodeType="withEffect">
                                  <p:stCondLst>
                                    <p:cond delay="100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2250"/>
                                        <p:tgtEl>
                                          <p:spTgt spid="12"/>
                                        </p:tgtEl>
                                      </p:cBhvr>
                                    </p:animEffect>
                                  </p:childTnLst>
                                </p:cTn>
                              </p:par>
                              <p:par>
                                <p:cTn id="15" presetID="10" presetClass="entr" presetSubtype="0" repeatCount="indefinite" fill="hold" grpId="0" nodeType="with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0"/>
                                        <p:tgtEl>
                                          <p:spTgt spid="10"/>
                                        </p:tgtEl>
                                      </p:cBhvr>
                                    </p:animEffect>
                                  </p:childTnLst>
                                </p:cTn>
                              </p:par>
                              <p:par>
                                <p:cTn id="18" presetID="10" presetClass="entr" presetSubtype="0" repeatCount="indefinite" fill="hold" grpId="0" nodeType="withEffect">
                                  <p:stCondLst>
                                    <p:cond delay="1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childTnLst>
                                </p:cTn>
                              </p:par>
                              <p:par>
                                <p:cTn id="21" presetID="10" presetClass="entr" presetSubtype="0" repeatCount="indefinite" fill="hold" grpId="0" nodeType="withEffect">
                                  <p:stCondLst>
                                    <p:cond delay="10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500"/>
                                        <p:tgtEl>
                                          <p:spTgt spid="11"/>
                                        </p:tgtEl>
                                      </p:cBhvr>
                                    </p:animEffect>
                                  </p:childTnLst>
                                </p:cTn>
                              </p:par>
                              <p:par>
                                <p:cTn id="24" presetID="10" presetClass="entr" presetSubtype="0" repeatCount="indefinite" fill="hold" grpId="0" nodeType="withEffect">
                                  <p:stCondLst>
                                    <p:cond delay="10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000"/>
                                        <p:tgtEl>
                                          <p:spTgt spid="9"/>
                                        </p:tgtEl>
                                      </p:cBhvr>
                                    </p:animEffect>
                                  </p:childTnLst>
                                </p:cTn>
                              </p:par>
                              <p:par>
                                <p:cTn id="27" presetID="10" presetClass="entr" presetSubtype="0" repeatCount="indefinite" fill="hold" grpId="0" nodeType="withEffect">
                                  <p:stCondLst>
                                    <p:cond delay="100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2250"/>
                                        <p:tgtEl>
                                          <p:spTgt spid="13"/>
                                        </p:tgtEl>
                                      </p:cBhvr>
                                    </p:animEffect>
                                  </p:childTnLst>
                                </p:cTn>
                              </p:par>
                              <p:par>
                                <p:cTn id="30" presetID="10" presetClass="entr" presetSubtype="0" repeatCount="indefinite" fill="hold" grpId="0" nodeType="withEffect">
                                  <p:stCondLst>
                                    <p:cond delay="100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p:bldP spid="11" grpId="0"/>
      <p:bldP spid="12" grpId="0"/>
      <p:bldP spid="13"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428012" y="4989717"/>
            <a:ext cx="6792188" cy="1323439"/>
          </a:xfrm>
          <a:prstGeom prst="rect">
            <a:avLst/>
          </a:prstGeom>
          <a:noFill/>
        </p:spPr>
        <p:txBody>
          <a:bodyPr wrap="square" rtlCol="0">
            <a:spAutoFit/>
          </a:bodyPr>
          <a:lstStyle/>
          <a:p>
            <a:pPr lvl="0"/>
            <a:r>
              <a:rPr lang="en-US" sz="2000" b="1" dirty="0" smtClean="0"/>
              <a:t>Internal </a:t>
            </a:r>
            <a:r>
              <a:rPr lang="en-US" sz="2000" b="1" dirty="0"/>
              <a:t>evaluation tools, SAYO-Y </a:t>
            </a:r>
            <a:r>
              <a:rPr lang="en-US" sz="2000" b="1" dirty="0" smtClean="0"/>
              <a:t>(outcome scales</a:t>
            </a:r>
            <a:r>
              <a:rPr lang="en-US" sz="2000" b="1" dirty="0"/>
              <a:t>), </a:t>
            </a:r>
            <a:r>
              <a:rPr lang="en-US" sz="2000" b="1" dirty="0" smtClean="0"/>
              <a:t>SAYO-S, SAYO-T, academic test scores, school discipline reports, behavior monitoring sheets</a:t>
            </a:r>
            <a:endParaRPr lang="en-US" sz="2000" b="1" dirty="0"/>
          </a:p>
          <a:p>
            <a:endParaRPr lang="en-US" sz="2000" b="1" dirty="0"/>
          </a:p>
        </p:txBody>
      </p:sp>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pic>
        <p:nvPicPr>
          <p:cNvPr id="3" name="Picture 2"/>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316541" y="3848100"/>
            <a:ext cx="1295400" cy="1371600"/>
          </a:xfrm>
          <a:prstGeom prst="rect">
            <a:avLst/>
          </a:prstGeom>
          <a:noFill/>
          <a:ln>
            <a:noFill/>
          </a:ln>
        </p:spPr>
      </p:pic>
      <p:sp>
        <p:nvSpPr>
          <p:cNvPr id="5" name="Title 1"/>
          <p:cNvSpPr txBox="1">
            <a:spLocks/>
          </p:cNvSpPr>
          <p:nvPr/>
        </p:nvSpPr>
        <p:spPr>
          <a:xfrm>
            <a:off x="838200" y="228600"/>
            <a:ext cx="7543800" cy="975361"/>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b="1" kern="1200" spc="-50" baseline="0">
                <a:solidFill>
                  <a:srgbClr val="24616E"/>
                </a:solidFill>
                <a:latin typeface="+mn-lt"/>
                <a:ea typeface="+mj-ea"/>
                <a:cs typeface="+mj-cs"/>
              </a:defRPr>
            </a:lvl1pPr>
          </a:lstStyle>
          <a:p>
            <a:r>
              <a:rPr lang="en-US" dirty="0" smtClean="0"/>
              <a:t>Design Feature: Tool Neutral</a:t>
            </a:r>
            <a:endParaRPr lang="en-US" dirty="0"/>
          </a:p>
        </p:txBody>
      </p:sp>
      <p:sp>
        <p:nvSpPr>
          <p:cNvPr id="6" name="TextBox 5"/>
          <p:cNvSpPr txBox="1"/>
          <p:nvPr/>
        </p:nvSpPr>
        <p:spPr>
          <a:xfrm>
            <a:off x="47980" y="4087770"/>
            <a:ext cx="2168332" cy="954107"/>
          </a:xfrm>
          <a:prstGeom prst="rect">
            <a:avLst/>
          </a:prstGeom>
          <a:noFill/>
        </p:spPr>
        <p:txBody>
          <a:bodyPr wrap="none" rtlCol="0">
            <a:spAutoFit/>
          </a:bodyPr>
          <a:lstStyle/>
          <a:p>
            <a:pPr algn="ctr"/>
            <a:r>
              <a:rPr lang="en-US" sz="2800" b="1" dirty="0" smtClean="0"/>
              <a:t>PROGRAM</a:t>
            </a:r>
          </a:p>
          <a:p>
            <a:pPr algn="ctr"/>
            <a:r>
              <a:rPr lang="en-US" sz="2800" b="1" dirty="0" smtClean="0"/>
              <a:t>EXPERIENCES</a:t>
            </a:r>
            <a:endParaRPr lang="en-US" sz="2800" b="1" dirty="0"/>
          </a:p>
        </p:txBody>
      </p:sp>
      <p:pic>
        <p:nvPicPr>
          <p:cNvPr id="7" name="Picture 6"/>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600522" y="5064700"/>
            <a:ext cx="1295400" cy="1295400"/>
          </a:xfrm>
          <a:prstGeom prst="rect">
            <a:avLst/>
          </a:prstGeom>
          <a:noFill/>
          <a:ln>
            <a:noFill/>
          </a:ln>
        </p:spPr>
      </p:pic>
      <p:pic>
        <p:nvPicPr>
          <p:cNvPr id="8" name="Picture 7"/>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9600" y="1372594"/>
            <a:ext cx="1351844" cy="1351844"/>
          </a:xfrm>
          <a:prstGeom prst="rect">
            <a:avLst/>
          </a:prstGeom>
          <a:noFill/>
          <a:ln>
            <a:noFill/>
          </a:ln>
        </p:spPr>
      </p:pic>
      <p:sp>
        <p:nvSpPr>
          <p:cNvPr id="9" name="TextBox 8"/>
          <p:cNvSpPr txBox="1"/>
          <p:nvPr/>
        </p:nvSpPr>
        <p:spPr>
          <a:xfrm>
            <a:off x="235143" y="1596987"/>
            <a:ext cx="1794006" cy="954107"/>
          </a:xfrm>
          <a:prstGeom prst="rect">
            <a:avLst/>
          </a:prstGeom>
          <a:noFill/>
        </p:spPr>
        <p:txBody>
          <a:bodyPr wrap="none" rtlCol="0">
            <a:spAutoFit/>
          </a:bodyPr>
          <a:lstStyle/>
          <a:p>
            <a:pPr algn="ctr"/>
            <a:r>
              <a:rPr lang="en-US" sz="2800" b="1" dirty="0" smtClean="0"/>
              <a:t>QUALITY </a:t>
            </a:r>
          </a:p>
          <a:p>
            <a:pPr algn="ctr"/>
            <a:r>
              <a:rPr lang="en-US" sz="2800" b="1" dirty="0" smtClean="0"/>
              <a:t>PRACTICES</a:t>
            </a:r>
            <a:endParaRPr lang="en-US" sz="2800" b="1" dirty="0"/>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8441" y="2551094"/>
            <a:ext cx="1351844" cy="1351844"/>
          </a:xfrm>
          <a:prstGeom prst="rect">
            <a:avLst/>
          </a:prstGeom>
        </p:spPr>
      </p:pic>
      <p:sp>
        <p:nvSpPr>
          <p:cNvPr id="11" name="TextBox 10"/>
          <p:cNvSpPr txBox="1"/>
          <p:nvPr/>
        </p:nvSpPr>
        <p:spPr>
          <a:xfrm>
            <a:off x="-9958" y="2712873"/>
            <a:ext cx="2516359" cy="954107"/>
          </a:xfrm>
          <a:prstGeom prst="rect">
            <a:avLst/>
          </a:prstGeom>
          <a:noFill/>
        </p:spPr>
        <p:txBody>
          <a:bodyPr wrap="none" rtlCol="0">
            <a:spAutoFit/>
          </a:bodyPr>
          <a:lstStyle/>
          <a:p>
            <a:pPr algn="ctr"/>
            <a:r>
              <a:rPr lang="en-US" sz="2800" b="1" dirty="0" smtClean="0"/>
              <a:t>ATTENDANCE/</a:t>
            </a:r>
          </a:p>
          <a:p>
            <a:pPr algn="ctr"/>
            <a:r>
              <a:rPr lang="en-US" sz="2800" b="1" dirty="0" smtClean="0"/>
              <a:t>PARTICIPATION</a:t>
            </a:r>
            <a:endParaRPr lang="en-US" sz="2800" b="1" dirty="0"/>
          </a:p>
        </p:txBody>
      </p:sp>
      <p:sp>
        <p:nvSpPr>
          <p:cNvPr id="12" name="TextBox 11"/>
          <p:cNvSpPr txBox="1"/>
          <p:nvPr/>
        </p:nvSpPr>
        <p:spPr>
          <a:xfrm>
            <a:off x="230679" y="5198807"/>
            <a:ext cx="1931288" cy="954107"/>
          </a:xfrm>
          <a:prstGeom prst="rect">
            <a:avLst/>
          </a:prstGeom>
          <a:noFill/>
        </p:spPr>
        <p:txBody>
          <a:bodyPr wrap="none" rtlCol="0">
            <a:spAutoFit/>
          </a:bodyPr>
          <a:lstStyle/>
          <a:p>
            <a:pPr algn="ctr"/>
            <a:r>
              <a:rPr lang="en-US" sz="2800" b="1" dirty="0" smtClean="0"/>
              <a:t>YOUTH </a:t>
            </a:r>
          </a:p>
          <a:p>
            <a:pPr algn="ctr"/>
            <a:r>
              <a:rPr lang="en-US" sz="2800" b="1" dirty="0" smtClean="0"/>
              <a:t>OUTCOMES</a:t>
            </a:r>
            <a:endParaRPr lang="en-US" sz="2800" b="1" dirty="0"/>
          </a:p>
        </p:txBody>
      </p:sp>
      <p:sp>
        <p:nvSpPr>
          <p:cNvPr id="13" name="TextBox 12"/>
          <p:cNvSpPr txBox="1"/>
          <p:nvPr/>
        </p:nvSpPr>
        <p:spPr>
          <a:xfrm>
            <a:off x="2379779" y="4233683"/>
            <a:ext cx="5751511" cy="707886"/>
          </a:xfrm>
          <a:prstGeom prst="rect">
            <a:avLst/>
          </a:prstGeom>
          <a:noFill/>
        </p:spPr>
        <p:txBody>
          <a:bodyPr wrap="none" rtlCol="0">
            <a:spAutoFit/>
          </a:bodyPr>
          <a:lstStyle/>
          <a:p>
            <a:r>
              <a:rPr lang="en-US" sz="2000" b="1" dirty="0" smtClean="0"/>
              <a:t>Parent </a:t>
            </a:r>
            <a:r>
              <a:rPr lang="en-US" sz="2000" b="1" dirty="0"/>
              <a:t>and youth satisfaction surveys, focus groups, </a:t>
            </a:r>
            <a:endParaRPr lang="en-US" sz="2000" b="1" dirty="0" smtClean="0"/>
          </a:p>
          <a:p>
            <a:r>
              <a:rPr lang="en-US" sz="2000" b="1" dirty="0" smtClean="0"/>
              <a:t>SAYO-Y (experience scales)</a:t>
            </a:r>
            <a:endParaRPr lang="en-US" sz="2000" b="1" dirty="0"/>
          </a:p>
        </p:txBody>
      </p:sp>
      <p:sp>
        <p:nvSpPr>
          <p:cNvPr id="15" name="TextBox 14"/>
          <p:cNvSpPr txBox="1"/>
          <p:nvPr/>
        </p:nvSpPr>
        <p:spPr>
          <a:xfrm>
            <a:off x="2428012" y="1524000"/>
            <a:ext cx="6487388" cy="1323439"/>
          </a:xfrm>
          <a:prstGeom prst="rect">
            <a:avLst/>
          </a:prstGeom>
          <a:noFill/>
        </p:spPr>
        <p:txBody>
          <a:bodyPr wrap="square" rtlCol="0">
            <a:spAutoFit/>
          </a:bodyPr>
          <a:lstStyle/>
          <a:p>
            <a:pPr lvl="0"/>
            <a:r>
              <a:rPr lang="en-US" sz="2000" b="1" dirty="0"/>
              <a:t>YPQA, NYSAN, </a:t>
            </a:r>
            <a:r>
              <a:rPr lang="en-US" sz="2000" b="1" dirty="0" smtClean="0"/>
              <a:t>APT, organization </a:t>
            </a:r>
            <a:r>
              <a:rPr lang="en-US" sz="2000" b="1" dirty="0"/>
              <a:t>capacity </a:t>
            </a:r>
            <a:r>
              <a:rPr lang="en-US" sz="2000" b="1" dirty="0" smtClean="0"/>
              <a:t>scales, </a:t>
            </a:r>
            <a:r>
              <a:rPr lang="en-US" sz="2000" b="1" dirty="0" err="1" smtClean="0"/>
              <a:t>BiBi</a:t>
            </a:r>
            <a:r>
              <a:rPr lang="en-US" sz="2000" b="1" dirty="0" smtClean="0"/>
              <a:t> Building Blocks of Effective Practice self-assessment, Quality Mentoring Assessment Path, HOST assessments</a:t>
            </a:r>
            <a:endParaRPr lang="en-US" sz="2000" b="1" dirty="0"/>
          </a:p>
          <a:p>
            <a:endParaRPr lang="en-US" sz="2000" b="1" dirty="0"/>
          </a:p>
        </p:txBody>
      </p:sp>
      <p:sp>
        <p:nvSpPr>
          <p:cNvPr id="16" name="TextBox 15"/>
          <p:cNvSpPr txBox="1"/>
          <p:nvPr/>
        </p:nvSpPr>
        <p:spPr>
          <a:xfrm>
            <a:off x="2428012" y="2971800"/>
            <a:ext cx="6563588" cy="707886"/>
          </a:xfrm>
          <a:prstGeom prst="rect">
            <a:avLst/>
          </a:prstGeom>
          <a:noFill/>
        </p:spPr>
        <p:txBody>
          <a:bodyPr wrap="square" rtlCol="0">
            <a:spAutoFit/>
          </a:bodyPr>
          <a:lstStyle/>
          <a:p>
            <a:pPr lvl="0"/>
            <a:r>
              <a:rPr lang="en-US" sz="2000" b="1" dirty="0" smtClean="0"/>
              <a:t>City </a:t>
            </a:r>
            <a:r>
              <a:rPr lang="en-US" sz="2000" b="1" dirty="0"/>
              <a:t>Span, </a:t>
            </a:r>
            <a:r>
              <a:rPr lang="en-US" sz="2000" b="1" dirty="0" err="1"/>
              <a:t>KidTrax</a:t>
            </a:r>
            <a:r>
              <a:rPr lang="en-US" sz="2000" b="1" dirty="0"/>
              <a:t>, CTK, EZ reports, OYP, spreadsheets</a:t>
            </a:r>
          </a:p>
          <a:p>
            <a:endParaRPr lang="en-US" sz="2000" b="1" dirty="0"/>
          </a:p>
        </p:txBody>
      </p:sp>
      <p:cxnSp>
        <p:nvCxnSpPr>
          <p:cNvPr id="17" name="Straight Connector 16"/>
          <p:cNvCxnSpPr/>
          <p:nvPr/>
        </p:nvCxnSpPr>
        <p:spPr>
          <a:xfrm>
            <a:off x="762000" y="1295400"/>
            <a:ext cx="760476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56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fade">
                                      <p:cBhvr>
                                        <p:cTn id="35" dur="500"/>
                                        <p:tgtEl>
                                          <p:spTgt spid="13">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xEl>
                                              <p:pRg st="1" end="1"/>
                                            </p:txEl>
                                          </p:spTgt>
                                        </p:tgtEl>
                                        <p:attrNameLst>
                                          <p:attrName>style.visibility</p:attrName>
                                        </p:attrNameLst>
                                      </p:cBhvr>
                                      <p:to>
                                        <p:strVal val="visible"/>
                                      </p:to>
                                    </p:set>
                                    <p:animEffect transition="in" filter="fade">
                                      <p:cBhvr>
                                        <p:cTn id="38" dur="500"/>
                                        <p:tgtEl>
                                          <p:spTgt spid="1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9" grpId="0"/>
      <p:bldP spid="11" grpId="0"/>
      <p:bldP spid="12" grpId="0"/>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sp>
        <p:nvSpPr>
          <p:cNvPr id="5" name="Title 1"/>
          <p:cNvSpPr txBox="1">
            <a:spLocks/>
          </p:cNvSpPr>
          <p:nvPr/>
        </p:nvSpPr>
        <p:spPr>
          <a:xfrm>
            <a:off x="838200" y="228600"/>
            <a:ext cx="7543800" cy="975361"/>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b="1" kern="1200" spc="-50" baseline="0">
                <a:solidFill>
                  <a:srgbClr val="24616E"/>
                </a:solidFill>
                <a:latin typeface="+mn-lt"/>
                <a:ea typeface="+mj-ea"/>
                <a:cs typeface="+mj-cs"/>
              </a:defRPr>
            </a:lvl1pPr>
          </a:lstStyle>
          <a:p>
            <a:r>
              <a:rPr lang="en-US" dirty="0" smtClean="0"/>
              <a:t>Planning for Improvement</a:t>
            </a:r>
            <a:endParaRPr lang="en-US" dirty="0"/>
          </a:p>
        </p:txBody>
      </p:sp>
      <p:cxnSp>
        <p:nvCxnSpPr>
          <p:cNvPr id="17" name="Straight Connector 16"/>
          <p:cNvCxnSpPr/>
          <p:nvPr/>
        </p:nvCxnSpPr>
        <p:spPr>
          <a:xfrm>
            <a:off x="762000" y="1295400"/>
            <a:ext cx="760476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Content Placeholder 2"/>
          <p:cNvSpPr txBox="1">
            <a:spLocks/>
          </p:cNvSpPr>
          <p:nvPr/>
        </p:nvSpPr>
        <p:spPr>
          <a:xfrm>
            <a:off x="457200" y="990600"/>
            <a:ext cx="6248400" cy="5562600"/>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US" sz="3600" b="1" dirty="0" smtClean="0"/>
          </a:p>
          <a:p>
            <a:pPr lvl="1"/>
            <a:r>
              <a:rPr lang="en-US" sz="3600" b="1" dirty="0" smtClean="0"/>
              <a:t>Program Improvement Plans</a:t>
            </a:r>
          </a:p>
          <a:p>
            <a:pPr marL="1022350" lvl="2" indent="-387350"/>
            <a:r>
              <a:rPr lang="en-US" sz="3200" b="1" dirty="0" smtClean="0"/>
              <a:t>Template Examples</a:t>
            </a:r>
          </a:p>
          <a:p>
            <a:pPr marL="1022350" lvl="2" indent="-387350"/>
            <a:r>
              <a:rPr lang="en-US" sz="3200" b="1" dirty="0"/>
              <a:t>“Stand-Alone” Areas </a:t>
            </a:r>
            <a:r>
              <a:rPr lang="en-US" sz="3200" b="1" dirty="0" smtClean="0"/>
              <a:t>and Convergent Issues</a:t>
            </a:r>
            <a:endParaRPr lang="en-US" sz="3200" b="1" dirty="0"/>
          </a:p>
          <a:p>
            <a:pPr marL="1022350" lvl="2" indent="-387350"/>
            <a:r>
              <a:rPr lang="en-US" sz="3200" b="1" dirty="0" smtClean="0"/>
              <a:t>SMART Goals</a:t>
            </a:r>
          </a:p>
          <a:p>
            <a:pPr marL="1022350" lvl="2" indent="-387350"/>
            <a:r>
              <a:rPr lang="en-US" sz="3200" b="1" dirty="0" smtClean="0"/>
              <a:t>Share with Stakeholders</a:t>
            </a:r>
          </a:p>
        </p:txBody>
      </p:sp>
      <p:pic>
        <p:nvPicPr>
          <p:cNvPr id="19" name="Picture 18"/>
          <p:cNvPicPr>
            <a:picLocks noChangeAspect="1"/>
          </p:cNvPicPr>
          <p:nvPr/>
        </p:nvPicPr>
        <p:blipFill>
          <a:blip r:embed="rId4"/>
          <a:stretch>
            <a:fillRect/>
          </a:stretch>
        </p:blipFill>
        <p:spPr>
          <a:xfrm rot="5400000">
            <a:off x="6905421" y="1360236"/>
            <a:ext cx="1541415" cy="2021343"/>
          </a:xfrm>
          <a:prstGeom prst="rect">
            <a:avLst/>
          </a:prstGeom>
        </p:spPr>
      </p:pic>
      <p:pic>
        <p:nvPicPr>
          <p:cNvPr id="20" name="Picture 19"/>
          <p:cNvPicPr>
            <a:picLocks noChangeAspect="1"/>
          </p:cNvPicPr>
          <p:nvPr/>
        </p:nvPicPr>
        <p:blipFill>
          <a:blip r:embed="rId5"/>
          <a:stretch>
            <a:fillRect/>
          </a:stretch>
        </p:blipFill>
        <p:spPr>
          <a:xfrm>
            <a:off x="6705600" y="3200400"/>
            <a:ext cx="1981200" cy="1476435"/>
          </a:xfrm>
          <a:prstGeom prst="rect">
            <a:avLst/>
          </a:prstGeom>
          <a:ln w="3175" cmpd="sng">
            <a:solidFill>
              <a:schemeClr val="tx1"/>
            </a:solidFill>
          </a:ln>
        </p:spPr>
      </p:pic>
    </p:spTree>
    <p:extLst>
      <p:ext uri="{BB962C8B-B14F-4D97-AF65-F5344CB8AC3E}">
        <p14:creationId xmlns:p14="http://schemas.microsoft.com/office/powerpoint/2010/main" val="164177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97488" y="533400"/>
            <a:ext cx="4929059" cy="765583"/>
            <a:chOff x="499938" y="1369736"/>
            <a:chExt cx="4929059" cy="765583"/>
          </a:xfrm>
        </p:grpSpPr>
        <p:pic>
          <p:nvPicPr>
            <p:cNvPr id="3" name="Picture 2" descr="finger five.WM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938" y="1369736"/>
              <a:ext cx="537051" cy="765583"/>
            </a:xfrm>
            <a:prstGeom prst="rect">
              <a:avLst/>
            </a:prstGeom>
          </p:spPr>
        </p:pic>
        <p:sp>
          <p:nvSpPr>
            <p:cNvPr id="4" name="TextBox 3"/>
            <p:cNvSpPr txBox="1"/>
            <p:nvPr/>
          </p:nvSpPr>
          <p:spPr>
            <a:xfrm>
              <a:off x="1076573" y="1507791"/>
              <a:ext cx="4352424" cy="461665"/>
            </a:xfrm>
            <a:prstGeom prst="rect">
              <a:avLst/>
            </a:prstGeom>
            <a:noFill/>
          </p:spPr>
          <p:txBody>
            <a:bodyPr wrap="none" rtlCol="0">
              <a:spAutoFit/>
            </a:bodyPr>
            <a:lstStyle/>
            <a:p>
              <a:r>
                <a:rPr lang="en-US" sz="2400" b="1" dirty="0" smtClean="0"/>
                <a:t>Oh so true! I’d marry it if I could.</a:t>
              </a:r>
              <a:endParaRPr lang="en-US" sz="2400" b="1" dirty="0"/>
            </a:p>
          </p:txBody>
        </p:sp>
      </p:grpSp>
      <p:grpSp>
        <p:nvGrpSpPr>
          <p:cNvPr id="5" name="Group 4"/>
          <p:cNvGrpSpPr/>
          <p:nvPr/>
        </p:nvGrpSpPr>
        <p:grpSpPr>
          <a:xfrm>
            <a:off x="3785167" y="1398403"/>
            <a:ext cx="5049116" cy="799863"/>
            <a:chOff x="1012112" y="2317572"/>
            <a:chExt cx="5049116" cy="799863"/>
          </a:xfrm>
        </p:grpSpPr>
        <p:pic>
          <p:nvPicPr>
            <p:cNvPr id="6" name="Picture 5" descr="finger four.WM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2112" y="2317572"/>
              <a:ext cx="417071" cy="799863"/>
            </a:xfrm>
            <a:prstGeom prst="rect">
              <a:avLst/>
            </a:prstGeom>
          </p:spPr>
        </p:pic>
        <p:sp>
          <p:nvSpPr>
            <p:cNvPr id="7" name="TextBox 6"/>
            <p:cNvSpPr txBox="1"/>
            <p:nvPr/>
          </p:nvSpPr>
          <p:spPr>
            <a:xfrm>
              <a:off x="1505023" y="2428016"/>
              <a:ext cx="4556205" cy="461665"/>
            </a:xfrm>
            <a:prstGeom prst="rect">
              <a:avLst/>
            </a:prstGeom>
            <a:noFill/>
          </p:spPr>
          <p:txBody>
            <a:bodyPr wrap="none" rtlCol="0">
              <a:spAutoFit/>
            </a:bodyPr>
            <a:lstStyle/>
            <a:p>
              <a:r>
                <a:rPr lang="en-US" sz="2400" b="1" dirty="0" smtClean="0"/>
                <a:t> True, true – but not an obsession. </a:t>
              </a:r>
              <a:endParaRPr lang="en-US" sz="2400" b="1" dirty="0"/>
            </a:p>
          </p:txBody>
        </p:sp>
      </p:grpSp>
      <p:grpSp>
        <p:nvGrpSpPr>
          <p:cNvPr id="8" name="Group 7"/>
          <p:cNvGrpSpPr/>
          <p:nvPr/>
        </p:nvGrpSpPr>
        <p:grpSpPr>
          <a:xfrm>
            <a:off x="3859440" y="2281099"/>
            <a:ext cx="4979760" cy="865228"/>
            <a:chOff x="1086385" y="3301798"/>
            <a:chExt cx="4979760" cy="865228"/>
          </a:xfrm>
        </p:grpSpPr>
        <p:pic>
          <p:nvPicPr>
            <p:cNvPr id="9" name="Picture 8" descr="finger three.WM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6385" y="3301798"/>
              <a:ext cx="342798" cy="822716"/>
            </a:xfrm>
            <a:prstGeom prst="rect">
              <a:avLst/>
            </a:prstGeom>
          </p:spPr>
        </p:pic>
        <p:sp>
          <p:nvSpPr>
            <p:cNvPr id="10" name="TextBox 9"/>
            <p:cNvSpPr txBox="1"/>
            <p:nvPr/>
          </p:nvSpPr>
          <p:spPr>
            <a:xfrm>
              <a:off x="1549163" y="3336029"/>
              <a:ext cx="4516982" cy="830997"/>
            </a:xfrm>
            <a:prstGeom prst="rect">
              <a:avLst/>
            </a:prstGeom>
            <a:noFill/>
          </p:spPr>
          <p:txBody>
            <a:bodyPr wrap="none" rtlCol="0">
              <a:spAutoFit/>
            </a:bodyPr>
            <a:lstStyle/>
            <a:p>
              <a:r>
                <a:rPr lang="en-US" sz="2400" b="1" dirty="0" smtClean="0"/>
                <a:t>I see value – but prefer to live in a </a:t>
              </a:r>
            </a:p>
            <a:p>
              <a:r>
                <a:rPr lang="en-US" sz="2400" b="1" dirty="0" smtClean="0"/>
                <a:t>different world.</a:t>
              </a:r>
              <a:endParaRPr lang="en-US" sz="2400" b="1" dirty="0"/>
            </a:p>
          </p:txBody>
        </p:sp>
      </p:grpSp>
      <p:grpSp>
        <p:nvGrpSpPr>
          <p:cNvPr id="11" name="Group 10"/>
          <p:cNvGrpSpPr/>
          <p:nvPr/>
        </p:nvGrpSpPr>
        <p:grpSpPr>
          <a:xfrm>
            <a:off x="3820199" y="3272548"/>
            <a:ext cx="3212260" cy="817003"/>
            <a:chOff x="909119" y="4300008"/>
            <a:chExt cx="3212260" cy="817003"/>
          </a:xfrm>
        </p:grpSpPr>
        <p:pic>
          <p:nvPicPr>
            <p:cNvPr id="12" name="Picture 11" descr="finger two.WM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9119" y="4300008"/>
              <a:ext cx="359938" cy="817003"/>
            </a:xfrm>
            <a:prstGeom prst="rect">
              <a:avLst/>
            </a:prstGeom>
          </p:spPr>
        </p:pic>
        <p:sp>
          <p:nvSpPr>
            <p:cNvPr id="13" name="TextBox 12"/>
            <p:cNvSpPr txBox="1"/>
            <p:nvPr/>
          </p:nvSpPr>
          <p:spPr>
            <a:xfrm>
              <a:off x="1355928" y="4465674"/>
              <a:ext cx="2765451" cy="461665"/>
            </a:xfrm>
            <a:prstGeom prst="rect">
              <a:avLst/>
            </a:prstGeom>
            <a:noFill/>
          </p:spPr>
          <p:txBody>
            <a:bodyPr wrap="none" rtlCol="0">
              <a:spAutoFit/>
            </a:bodyPr>
            <a:lstStyle/>
            <a:p>
              <a:r>
                <a:rPr lang="en-US" sz="2400" b="1" dirty="0" smtClean="0"/>
                <a:t>Yeah – not so much. </a:t>
              </a:r>
              <a:endParaRPr lang="en-US" sz="2400" b="1" dirty="0"/>
            </a:p>
          </p:txBody>
        </p:sp>
      </p:grpSp>
      <p:grpSp>
        <p:nvGrpSpPr>
          <p:cNvPr id="14" name="Group 13"/>
          <p:cNvGrpSpPr/>
          <p:nvPr/>
        </p:nvGrpSpPr>
        <p:grpSpPr>
          <a:xfrm>
            <a:off x="3792594" y="4219920"/>
            <a:ext cx="4425825" cy="822716"/>
            <a:chOff x="1019539" y="5228047"/>
            <a:chExt cx="4425825" cy="822716"/>
          </a:xfrm>
        </p:grpSpPr>
        <p:pic>
          <p:nvPicPr>
            <p:cNvPr id="15" name="Picture 14" descr="finger one.WM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9539" y="5228047"/>
              <a:ext cx="359938" cy="822716"/>
            </a:xfrm>
            <a:prstGeom prst="rect">
              <a:avLst/>
            </a:prstGeom>
          </p:spPr>
        </p:pic>
        <p:sp>
          <p:nvSpPr>
            <p:cNvPr id="16" name="TextBox 15"/>
            <p:cNvSpPr txBox="1"/>
            <p:nvPr/>
          </p:nvSpPr>
          <p:spPr>
            <a:xfrm>
              <a:off x="1478563" y="5423432"/>
              <a:ext cx="3966801" cy="461665"/>
            </a:xfrm>
            <a:prstGeom prst="rect">
              <a:avLst/>
            </a:prstGeom>
            <a:noFill/>
          </p:spPr>
          <p:txBody>
            <a:bodyPr wrap="none" rtlCol="0">
              <a:spAutoFit/>
            </a:bodyPr>
            <a:lstStyle/>
            <a:p>
              <a:r>
                <a:rPr lang="en-US" sz="2400" b="1" dirty="0" smtClean="0"/>
                <a:t>Not for me, not for my world.</a:t>
              </a:r>
              <a:endParaRPr lang="en-US" sz="2400" b="1" dirty="0"/>
            </a:p>
          </p:txBody>
        </p:sp>
      </p:grpSp>
      <p:grpSp>
        <p:nvGrpSpPr>
          <p:cNvPr id="17" name="Group 16"/>
          <p:cNvGrpSpPr/>
          <p:nvPr/>
        </p:nvGrpSpPr>
        <p:grpSpPr>
          <a:xfrm>
            <a:off x="3609445" y="5172989"/>
            <a:ext cx="4842371" cy="712773"/>
            <a:chOff x="836390" y="6145227"/>
            <a:chExt cx="4842371" cy="712773"/>
          </a:xfrm>
        </p:grpSpPr>
        <p:pic>
          <p:nvPicPr>
            <p:cNvPr id="18" name="Picture 17"/>
            <p:cNvPicPr>
              <a:picLocks noChangeAspect="1"/>
            </p:cNvPicPr>
            <p:nvPr/>
          </p:nvPicPr>
          <p:blipFill>
            <a:blip r:embed="rId8" cstate="screen">
              <a:biLevel thresh="75000"/>
              <a:extLst>
                <a:ext uri="{BEBA8EAE-BF5A-486C-A8C5-ECC9F3942E4B}">
                  <a14:imgProps xmlns:a14="http://schemas.microsoft.com/office/drawing/2010/main">
                    <a14:imgLayer r:embed="rId9">
                      <a14:imgEffect>
                        <a14:backgroundRemoval t="10000" b="90000" l="10000" r="90000">
                          <a14:foregroundMark x1="46375" y1="69542" x2="46375" y2="69542"/>
                          <a14:foregroundMark x1="55083" y1="73875" x2="55083" y2="73875"/>
                          <a14:foregroundMark x1="57708" y1="13917" x2="57708" y2="13917"/>
                        </a14:backgroundRemoval>
                      </a14:imgEffect>
                    </a14:imgLayer>
                  </a14:imgProps>
                </a:ext>
                <a:ext uri="{28A0092B-C50C-407E-A947-70E740481C1C}">
                  <a14:useLocalDpi xmlns:a14="http://schemas.microsoft.com/office/drawing/2010/main"/>
                </a:ext>
              </a:extLst>
            </a:blip>
            <a:stretch>
              <a:fillRect/>
            </a:stretch>
          </p:blipFill>
          <p:spPr>
            <a:xfrm>
              <a:off x="836390" y="6145227"/>
              <a:ext cx="712773" cy="712773"/>
            </a:xfrm>
            <a:prstGeom prst="rect">
              <a:avLst/>
            </a:prstGeom>
          </p:spPr>
        </p:pic>
        <p:sp>
          <p:nvSpPr>
            <p:cNvPr id="19" name="TextBox 18"/>
            <p:cNvSpPr txBox="1"/>
            <p:nvPr/>
          </p:nvSpPr>
          <p:spPr>
            <a:xfrm>
              <a:off x="1561378" y="6145227"/>
              <a:ext cx="4117383" cy="461665"/>
            </a:xfrm>
            <a:prstGeom prst="rect">
              <a:avLst/>
            </a:prstGeom>
            <a:noFill/>
          </p:spPr>
          <p:txBody>
            <a:bodyPr wrap="none" rtlCol="0">
              <a:spAutoFit/>
            </a:bodyPr>
            <a:lstStyle/>
            <a:p>
              <a:r>
                <a:rPr lang="en-US" sz="2400" b="1" dirty="0" smtClean="0"/>
                <a:t>No need to say anything more.</a:t>
              </a:r>
              <a:endParaRPr lang="en-US" sz="2400" b="1" dirty="0"/>
            </a:p>
          </p:txBody>
        </p:sp>
      </p:grpSp>
      <p:pic>
        <p:nvPicPr>
          <p:cNvPr id="20" name="Picture 19"/>
          <p:cNvPicPr>
            <a:picLocks noChangeAspect="1"/>
          </p:cNvPicPr>
          <p:nvPr/>
        </p:nvPicPr>
        <p:blipFill>
          <a:blip r:embed="rId10"/>
          <a:stretch>
            <a:fillRect/>
          </a:stretch>
        </p:blipFill>
        <p:spPr>
          <a:xfrm>
            <a:off x="242698" y="1750374"/>
            <a:ext cx="2833792" cy="3258861"/>
          </a:xfrm>
          <a:prstGeom prst="rect">
            <a:avLst/>
          </a:prstGeom>
        </p:spPr>
      </p:pic>
      <p:pic>
        <p:nvPicPr>
          <p:cNvPr id="21" name="Picture 20"/>
          <p:cNvPicPr>
            <a:picLocks noChangeAspect="1"/>
          </p:cNvPicPr>
          <p:nvPr/>
        </p:nvPicPr>
        <p:blipFill rotWithShape="1">
          <a:blip r:embed="rId11">
            <a:lum bright="70000" contrast="-70000"/>
          </a:blip>
          <a:srcRect l="70487" t="79089" r="16701" b="13008"/>
          <a:stretch/>
        </p:blipFill>
        <p:spPr>
          <a:xfrm>
            <a:off x="8305800" y="6400800"/>
            <a:ext cx="822960" cy="457200"/>
          </a:xfrm>
          <a:prstGeom prst="rect">
            <a:avLst/>
          </a:prstGeom>
        </p:spPr>
      </p:pic>
    </p:spTree>
    <p:extLst>
      <p:ext uri="{BB962C8B-B14F-4D97-AF65-F5344CB8AC3E}">
        <p14:creationId xmlns:p14="http://schemas.microsoft.com/office/powerpoint/2010/main" val="147487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1000"/>
                                        <p:tgtEl>
                                          <p:spTgt spid="17"/>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1000"/>
                                        <p:tgtEl>
                                          <p:spTgt spid="14"/>
                                        </p:tgtEl>
                                      </p:cBhvr>
                                    </p:animEffect>
                                  </p:childTnLst>
                                </p:cTn>
                              </p:par>
                            </p:childTnLst>
                          </p:cTn>
                        </p:par>
                        <p:par>
                          <p:cTn id="17" fill="hold">
                            <p:stCondLst>
                              <p:cond delay="2000"/>
                            </p:stCondLst>
                            <p:childTnLst>
                              <p:par>
                                <p:cTn id="18" presetID="2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1000"/>
                                        <p:tgtEl>
                                          <p:spTgt spid="11"/>
                                        </p:tgtEl>
                                      </p:cBhvr>
                                    </p:animEffect>
                                  </p:childTnLst>
                                </p:cTn>
                              </p:par>
                            </p:childTnLst>
                          </p:cTn>
                        </p:par>
                        <p:par>
                          <p:cTn id="21" fill="hold">
                            <p:stCondLst>
                              <p:cond delay="3000"/>
                            </p:stCondLst>
                            <p:childTnLst>
                              <p:par>
                                <p:cTn id="22" presetID="22" presetClass="entr" presetSubtype="4"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1000"/>
                                        <p:tgtEl>
                                          <p:spTgt spid="8"/>
                                        </p:tgtEl>
                                      </p:cBhvr>
                                    </p:animEffect>
                                  </p:childTnLst>
                                </p:cTn>
                              </p:par>
                            </p:childTnLst>
                          </p:cTn>
                        </p:par>
                        <p:par>
                          <p:cTn id="25" fill="hold">
                            <p:stCondLst>
                              <p:cond delay="4000"/>
                            </p:stCondLst>
                            <p:childTnLst>
                              <p:par>
                                <p:cTn id="26" presetID="22" presetClass="entr" presetSubtype="4"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1000"/>
                                        <p:tgtEl>
                                          <p:spTgt spid="5"/>
                                        </p:tgtEl>
                                      </p:cBhvr>
                                    </p:animEffect>
                                  </p:childTnLst>
                                </p:cTn>
                              </p:par>
                            </p:childTnLst>
                          </p:cTn>
                        </p:par>
                        <p:par>
                          <p:cTn id="29" fill="hold">
                            <p:stCondLst>
                              <p:cond delay="5000"/>
                            </p:stCondLst>
                            <p:childTnLst>
                              <p:par>
                                <p:cTn id="30" presetID="22" presetClass="entr" presetSubtype="4"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sp>
        <p:nvSpPr>
          <p:cNvPr id="8" name="Title 1"/>
          <p:cNvSpPr txBox="1">
            <a:spLocks/>
          </p:cNvSpPr>
          <p:nvPr/>
        </p:nvSpPr>
        <p:spPr>
          <a:xfrm>
            <a:off x="822960" y="320039"/>
            <a:ext cx="7543800" cy="670561"/>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smtClean="0">
                <a:solidFill>
                  <a:srgbClr val="24616E"/>
                </a:solidFill>
              </a:rPr>
              <a:t>M</a:t>
            </a:r>
            <a:r>
              <a:rPr lang="en-US" baseline="30000" dirty="0" smtClean="0">
                <a:solidFill>
                  <a:srgbClr val="24616E"/>
                </a:solidFill>
              </a:rPr>
              <a:t>3</a:t>
            </a:r>
            <a:r>
              <a:rPr lang="en-US" dirty="0" smtClean="0">
                <a:solidFill>
                  <a:srgbClr val="24616E"/>
                </a:solidFill>
              </a:rPr>
              <a:t> Data</a:t>
            </a:r>
            <a:endParaRPr lang="en-US" dirty="0">
              <a:solidFill>
                <a:srgbClr val="24616E"/>
              </a:solidFill>
            </a:endParaRPr>
          </a:p>
        </p:txBody>
      </p:sp>
      <p:cxnSp>
        <p:nvCxnSpPr>
          <p:cNvPr id="11" name="Straight Connector 10"/>
          <p:cNvCxnSpPr/>
          <p:nvPr/>
        </p:nvCxnSpPr>
        <p:spPr>
          <a:xfrm>
            <a:off x="762000" y="990600"/>
            <a:ext cx="760476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7" name="Chart 6"/>
          <p:cNvGraphicFramePr>
            <a:graphicFrameLocks noGrp="1"/>
          </p:cNvGraphicFramePr>
          <p:nvPr>
            <p:extLst>
              <p:ext uri="{D42A27DB-BD31-4B8C-83A1-F6EECF244321}">
                <p14:modId xmlns:p14="http://schemas.microsoft.com/office/powerpoint/2010/main" val="211542615"/>
              </p:ext>
            </p:extLst>
          </p:nvPr>
        </p:nvGraphicFramePr>
        <p:xfrm>
          <a:off x="228600" y="990600"/>
          <a:ext cx="8686800" cy="5257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1825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sp>
        <p:nvSpPr>
          <p:cNvPr id="8" name="Title 1"/>
          <p:cNvSpPr txBox="1">
            <a:spLocks/>
          </p:cNvSpPr>
          <p:nvPr/>
        </p:nvSpPr>
        <p:spPr>
          <a:xfrm>
            <a:off x="822960" y="320039"/>
            <a:ext cx="7543800" cy="670561"/>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smtClean="0">
                <a:solidFill>
                  <a:srgbClr val="24616E"/>
                </a:solidFill>
              </a:rPr>
              <a:t>M</a:t>
            </a:r>
            <a:r>
              <a:rPr lang="en-US" baseline="30000" dirty="0" smtClean="0">
                <a:solidFill>
                  <a:srgbClr val="24616E"/>
                </a:solidFill>
              </a:rPr>
              <a:t>3</a:t>
            </a:r>
            <a:r>
              <a:rPr lang="en-US" dirty="0" smtClean="0">
                <a:solidFill>
                  <a:srgbClr val="24616E"/>
                </a:solidFill>
              </a:rPr>
              <a:t> Data</a:t>
            </a:r>
            <a:endParaRPr lang="en-US" dirty="0">
              <a:solidFill>
                <a:srgbClr val="24616E"/>
              </a:solidFill>
            </a:endParaRPr>
          </a:p>
        </p:txBody>
      </p:sp>
      <p:cxnSp>
        <p:nvCxnSpPr>
          <p:cNvPr id="11" name="Straight Connector 10"/>
          <p:cNvCxnSpPr/>
          <p:nvPr/>
        </p:nvCxnSpPr>
        <p:spPr>
          <a:xfrm>
            <a:off x="762000" y="990600"/>
            <a:ext cx="760476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9" name="Chart 8"/>
          <p:cNvGraphicFramePr>
            <a:graphicFrameLocks noGrp="1"/>
          </p:cNvGraphicFramePr>
          <p:nvPr>
            <p:extLst>
              <p:ext uri="{D42A27DB-BD31-4B8C-83A1-F6EECF244321}">
                <p14:modId xmlns:p14="http://schemas.microsoft.com/office/powerpoint/2010/main" val="338562991"/>
              </p:ext>
            </p:extLst>
          </p:nvPr>
        </p:nvGraphicFramePr>
        <p:xfrm>
          <a:off x="228600" y="1025826"/>
          <a:ext cx="8686800" cy="5257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1820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pic>
        <p:nvPicPr>
          <p:cNvPr id="5" name="Picture 4"/>
          <p:cNvPicPr>
            <a:picLocks noChangeAspect="1"/>
          </p:cNvPicPr>
          <p:nvPr/>
        </p:nvPicPr>
        <p:blipFill>
          <a:blip r:embed="rId4"/>
          <a:stretch>
            <a:fillRect/>
          </a:stretch>
        </p:blipFill>
        <p:spPr>
          <a:xfrm>
            <a:off x="1025889" y="860901"/>
            <a:ext cx="7092222" cy="5136198"/>
          </a:xfrm>
          <a:prstGeom prst="rect">
            <a:avLst/>
          </a:prstGeom>
        </p:spPr>
      </p:pic>
      <p:sp>
        <p:nvSpPr>
          <p:cNvPr id="7" name="Rectangle 6"/>
          <p:cNvSpPr/>
          <p:nvPr/>
        </p:nvSpPr>
        <p:spPr>
          <a:xfrm rot="21428042">
            <a:off x="1662850" y="2429997"/>
            <a:ext cx="5822266" cy="2492990"/>
          </a:xfrm>
          <a:prstGeom prst="rect">
            <a:avLst/>
          </a:prstGeom>
        </p:spPr>
        <p:txBody>
          <a:bodyPr wrap="square">
            <a:spAutoFit/>
          </a:bodyPr>
          <a:lstStyle/>
          <a:p>
            <a:pPr algn="ctr"/>
            <a:r>
              <a:rPr lang="en-US" sz="6000" b="1" dirty="0" smtClean="0">
                <a:latin typeface="Freestyle Script" panose="030804020302050B0404" pitchFamily="66" charset="0"/>
              </a:rPr>
              <a:t>Maira Rosas-Lee</a:t>
            </a:r>
          </a:p>
          <a:p>
            <a:pPr algn="ctr"/>
            <a:r>
              <a:rPr lang="en-US" sz="4800" dirty="0" smtClean="0">
                <a:latin typeface="Freestyle Script" panose="030804020302050B0404" pitchFamily="66" charset="0"/>
              </a:rPr>
              <a:t>Results Measurement Specialist</a:t>
            </a:r>
          </a:p>
          <a:p>
            <a:pPr algn="ctr"/>
            <a:r>
              <a:rPr lang="en-US" sz="4800" dirty="0" smtClean="0">
                <a:latin typeface="Freestyle Script" panose="030804020302050B0404" pitchFamily="66" charset="0"/>
              </a:rPr>
              <a:t>MN Dept. of Education</a:t>
            </a:r>
            <a:endParaRPr lang="en-US" sz="4800" dirty="0">
              <a:latin typeface="Freestyle Script" panose="030804020302050B0404" pitchFamily="66" charset="0"/>
            </a:endParaRPr>
          </a:p>
        </p:txBody>
      </p:sp>
    </p:spTree>
    <p:extLst>
      <p:ext uri="{BB962C8B-B14F-4D97-AF65-F5344CB8AC3E}">
        <p14:creationId xmlns:p14="http://schemas.microsoft.com/office/powerpoint/2010/main" val="269376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sp>
        <p:nvSpPr>
          <p:cNvPr id="8" name="Title 1"/>
          <p:cNvSpPr txBox="1">
            <a:spLocks/>
          </p:cNvSpPr>
          <p:nvPr/>
        </p:nvSpPr>
        <p:spPr>
          <a:xfrm>
            <a:off x="822960" y="320039"/>
            <a:ext cx="7543800" cy="670561"/>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smtClean="0">
                <a:solidFill>
                  <a:srgbClr val="24616E"/>
                </a:solidFill>
              </a:rPr>
              <a:t>M</a:t>
            </a:r>
            <a:r>
              <a:rPr lang="en-US" baseline="30000" dirty="0" smtClean="0">
                <a:solidFill>
                  <a:srgbClr val="24616E"/>
                </a:solidFill>
              </a:rPr>
              <a:t>3</a:t>
            </a:r>
            <a:r>
              <a:rPr lang="en-US" dirty="0" smtClean="0">
                <a:solidFill>
                  <a:srgbClr val="24616E"/>
                </a:solidFill>
              </a:rPr>
              <a:t> Data</a:t>
            </a:r>
            <a:endParaRPr lang="en-US" dirty="0">
              <a:solidFill>
                <a:srgbClr val="24616E"/>
              </a:solidFill>
            </a:endParaRPr>
          </a:p>
        </p:txBody>
      </p:sp>
      <p:cxnSp>
        <p:nvCxnSpPr>
          <p:cNvPr id="11" name="Straight Connector 10"/>
          <p:cNvCxnSpPr/>
          <p:nvPr/>
        </p:nvCxnSpPr>
        <p:spPr>
          <a:xfrm>
            <a:off x="762000" y="990600"/>
            <a:ext cx="760476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 name="Chart 5"/>
          <p:cNvGraphicFramePr>
            <a:graphicFrameLocks noGrp="1"/>
          </p:cNvGraphicFramePr>
          <p:nvPr>
            <p:extLst>
              <p:ext uri="{D42A27DB-BD31-4B8C-83A1-F6EECF244321}">
                <p14:modId xmlns:p14="http://schemas.microsoft.com/office/powerpoint/2010/main" val="1237778284"/>
              </p:ext>
            </p:extLst>
          </p:nvPr>
        </p:nvGraphicFramePr>
        <p:xfrm>
          <a:off x="228600" y="990601"/>
          <a:ext cx="8686800" cy="52577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582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sp>
        <p:nvSpPr>
          <p:cNvPr id="8" name="Title 1"/>
          <p:cNvSpPr txBox="1">
            <a:spLocks/>
          </p:cNvSpPr>
          <p:nvPr/>
        </p:nvSpPr>
        <p:spPr>
          <a:xfrm>
            <a:off x="822960" y="320039"/>
            <a:ext cx="7543800" cy="670561"/>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smtClean="0">
                <a:solidFill>
                  <a:srgbClr val="24616E"/>
                </a:solidFill>
              </a:rPr>
              <a:t>M</a:t>
            </a:r>
            <a:r>
              <a:rPr lang="en-US" baseline="30000" dirty="0" smtClean="0">
                <a:solidFill>
                  <a:srgbClr val="24616E"/>
                </a:solidFill>
              </a:rPr>
              <a:t>3</a:t>
            </a:r>
            <a:r>
              <a:rPr lang="en-US" dirty="0" smtClean="0">
                <a:solidFill>
                  <a:srgbClr val="24616E"/>
                </a:solidFill>
              </a:rPr>
              <a:t> Data</a:t>
            </a:r>
            <a:endParaRPr lang="en-US" dirty="0">
              <a:solidFill>
                <a:srgbClr val="24616E"/>
              </a:solidFill>
            </a:endParaRPr>
          </a:p>
        </p:txBody>
      </p:sp>
      <p:cxnSp>
        <p:nvCxnSpPr>
          <p:cNvPr id="11" name="Straight Connector 10"/>
          <p:cNvCxnSpPr/>
          <p:nvPr/>
        </p:nvCxnSpPr>
        <p:spPr>
          <a:xfrm>
            <a:off x="762000" y="990600"/>
            <a:ext cx="760476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Oval Callout 1"/>
          <p:cNvSpPr/>
          <p:nvPr/>
        </p:nvSpPr>
        <p:spPr>
          <a:xfrm>
            <a:off x="2718661" y="1674979"/>
            <a:ext cx="4191000" cy="3733800"/>
          </a:xfrm>
          <a:prstGeom prst="wedgeEllipseCallout">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“I think a lot of good will come from today for </a:t>
            </a:r>
            <a:r>
              <a:rPr lang="en-US" sz="3200" dirty="0" smtClean="0"/>
              <a:t>my </a:t>
            </a:r>
            <a:r>
              <a:rPr lang="en-US" sz="3200" dirty="0"/>
              <a:t>program</a:t>
            </a:r>
            <a:r>
              <a:rPr lang="en-US" sz="3200" dirty="0" smtClean="0"/>
              <a:t>.”</a:t>
            </a:r>
            <a:endParaRPr lang="en-US" sz="3200" dirty="0"/>
          </a:p>
        </p:txBody>
      </p:sp>
      <p:sp>
        <p:nvSpPr>
          <p:cNvPr id="7" name="Oval Callout 6"/>
          <p:cNvSpPr/>
          <p:nvPr/>
        </p:nvSpPr>
        <p:spPr>
          <a:xfrm>
            <a:off x="2718661" y="1674979"/>
            <a:ext cx="4191000" cy="3733800"/>
          </a:xfrm>
          <a:prstGeom prst="wedgeEllipseCallout">
            <a:avLst>
              <a:gd name="adj1" fmla="val 18736"/>
              <a:gd name="adj2" fmla="val 6374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“Now I understand the reason and importance of the data collecting.”</a:t>
            </a:r>
          </a:p>
        </p:txBody>
      </p:sp>
      <p:sp>
        <p:nvSpPr>
          <p:cNvPr id="9" name="Oval Callout 8"/>
          <p:cNvSpPr/>
          <p:nvPr/>
        </p:nvSpPr>
        <p:spPr>
          <a:xfrm>
            <a:off x="2718661" y="1674979"/>
            <a:ext cx="4191000" cy="3733800"/>
          </a:xfrm>
          <a:prstGeom prst="wedgeEllipseCallout">
            <a:avLst/>
          </a:prstGeom>
          <a:solidFill>
            <a:schemeClr val="accent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“Data can be fun!”</a:t>
            </a:r>
          </a:p>
        </p:txBody>
      </p:sp>
      <p:sp>
        <p:nvSpPr>
          <p:cNvPr id="12" name="Oval Callout 11"/>
          <p:cNvSpPr/>
          <p:nvPr/>
        </p:nvSpPr>
        <p:spPr>
          <a:xfrm>
            <a:off x="2718661" y="1674979"/>
            <a:ext cx="4191000" cy="3733800"/>
          </a:xfrm>
          <a:prstGeom prst="wedgeEllipseCallout">
            <a:avLst>
              <a:gd name="adj1" fmla="val 18736"/>
              <a:gd name="adj2" fmla="val 63745"/>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“I’m truly excited about how this data can be used to help our programming!”</a:t>
            </a:r>
          </a:p>
        </p:txBody>
      </p:sp>
      <p:sp>
        <p:nvSpPr>
          <p:cNvPr id="13" name="Oval Callout 12"/>
          <p:cNvSpPr/>
          <p:nvPr/>
        </p:nvSpPr>
        <p:spPr>
          <a:xfrm>
            <a:off x="2718661" y="1674979"/>
            <a:ext cx="4191000" cy="3733800"/>
          </a:xfrm>
          <a:prstGeom prst="wedgeEllipseCallou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“I am more knowledgeable about data and evaluation.”</a:t>
            </a:r>
          </a:p>
        </p:txBody>
      </p:sp>
    </p:spTree>
    <p:extLst>
      <p:ext uri="{BB962C8B-B14F-4D97-AF65-F5344CB8AC3E}">
        <p14:creationId xmlns:p14="http://schemas.microsoft.com/office/powerpoint/2010/main" val="148149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P spid="7" grpId="1" animBg="1"/>
      <p:bldP spid="9" grpId="0" animBg="1"/>
      <p:bldP spid="9" grpId="1" animBg="1"/>
      <p:bldP spid="12" grpId="0" animBg="1"/>
      <p:bldP spid="12" grpId="1"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sp>
        <p:nvSpPr>
          <p:cNvPr id="5" name="Title 1"/>
          <p:cNvSpPr txBox="1">
            <a:spLocks/>
          </p:cNvSpPr>
          <p:nvPr/>
        </p:nvSpPr>
        <p:spPr>
          <a:xfrm>
            <a:off x="822960" y="286604"/>
            <a:ext cx="7543800" cy="1450757"/>
          </a:xfrm>
          <a:prstGeom prst="rect">
            <a:avLst/>
          </a:prstGeom>
        </p:spPr>
        <p:txBody>
          <a:bodyPr anchor="b" anchorCtr="0">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u="sng" dirty="0" smtClean="0">
                <a:solidFill>
                  <a:srgbClr val="24616E"/>
                </a:solidFill>
              </a:rPr>
              <a:t>Today you will…</a:t>
            </a:r>
            <a:endParaRPr lang="en-US" sz="4000" u="sng" dirty="0">
              <a:solidFill>
                <a:srgbClr val="24616E"/>
              </a:solidFill>
            </a:endParaRPr>
          </a:p>
        </p:txBody>
      </p:sp>
      <p:sp>
        <p:nvSpPr>
          <p:cNvPr id="6" name="Content Placeholder 2"/>
          <p:cNvSpPr txBox="1">
            <a:spLocks/>
          </p:cNvSpPr>
          <p:nvPr/>
        </p:nvSpPr>
        <p:spPr>
          <a:xfrm>
            <a:off x="533400" y="1845734"/>
            <a:ext cx="4343399" cy="4023360"/>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71525" lvl="1" indent="-571500">
              <a:lnSpc>
                <a:spcPct val="100000"/>
              </a:lnSpc>
              <a:spcBef>
                <a:spcPts val="600"/>
              </a:spcBef>
              <a:spcAft>
                <a:spcPts val="600"/>
              </a:spcAft>
              <a:buFont typeface="Arial" panose="020B0604020202020204" pitchFamily="34" charset="0"/>
              <a:buChar char="•"/>
            </a:pPr>
            <a:r>
              <a:rPr lang="en-US" sz="4400" dirty="0" smtClean="0"/>
              <a:t>Meet Ignite Afterschool</a:t>
            </a:r>
            <a:endParaRPr lang="en-US" sz="4400" dirty="0"/>
          </a:p>
          <a:p>
            <a:pPr marL="771525" lvl="1" indent="-571500">
              <a:lnSpc>
                <a:spcPct val="100000"/>
              </a:lnSpc>
              <a:spcBef>
                <a:spcPts val="600"/>
              </a:spcBef>
              <a:spcAft>
                <a:spcPts val="600"/>
              </a:spcAft>
              <a:buFont typeface="Arial" panose="020B0604020202020204" pitchFamily="34" charset="0"/>
              <a:buChar char="•"/>
            </a:pPr>
            <a:r>
              <a:rPr lang="en-US" sz="4400" dirty="0" smtClean="0"/>
              <a:t>Overview M</a:t>
            </a:r>
            <a:r>
              <a:rPr lang="en-US" sz="4400" baseline="30000" dirty="0" smtClean="0"/>
              <a:t>3</a:t>
            </a:r>
            <a:endParaRPr lang="en-US" sz="4400" baseline="30000" dirty="0"/>
          </a:p>
          <a:p>
            <a:pPr marL="771525" lvl="1" indent="-571500">
              <a:lnSpc>
                <a:spcPct val="100000"/>
              </a:lnSpc>
              <a:spcBef>
                <a:spcPts val="600"/>
              </a:spcBef>
              <a:spcAft>
                <a:spcPts val="600"/>
              </a:spcAft>
              <a:buFont typeface="Arial" panose="020B0604020202020204" pitchFamily="34" charset="0"/>
              <a:buChar char="•"/>
            </a:pPr>
            <a:r>
              <a:rPr lang="en-US" sz="4400" dirty="0" smtClean="0"/>
              <a:t>Identify Action</a:t>
            </a:r>
            <a:endParaRPr lang="en-US" sz="4400" dirty="0"/>
          </a:p>
        </p:txBody>
      </p:sp>
      <p:pic>
        <p:nvPicPr>
          <p:cNvPr id="7" name="Picture 6" descr="Stocksy_txpb6bd21c46jL000_Large_8128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8791" y="15240"/>
            <a:ext cx="4305209" cy="6309360"/>
          </a:xfrm>
          <a:prstGeom prst="rect">
            <a:avLst/>
          </a:prstGeom>
        </p:spPr>
      </p:pic>
      <p:sp>
        <p:nvSpPr>
          <p:cNvPr id="8" name="Content Placeholder 2"/>
          <p:cNvSpPr txBox="1">
            <a:spLocks/>
          </p:cNvSpPr>
          <p:nvPr/>
        </p:nvSpPr>
        <p:spPr>
          <a:xfrm>
            <a:off x="533400" y="1844040"/>
            <a:ext cx="4343399" cy="4023360"/>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71525" lvl="1" indent="-571500">
              <a:lnSpc>
                <a:spcPct val="100000"/>
              </a:lnSpc>
              <a:spcBef>
                <a:spcPts val="600"/>
              </a:spcBef>
              <a:spcAft>
                <a:spcPts val="600"/>
              </a:spcAft>
              <a:buFont typeface="Wingdings" panose="05000000000000000000" pitchFamily="2" charset="2"/>
              <a:buChar char="ü"/>
            </a:pPr>
            <a:r>
              <a:rPr lang="en-US" sz="4400" dirty="0" smtClean="0"/>
              <a:t>Meet Ignite Afterschool</a:t>
            </a:r>
            <a:endParaRPr lang="en-US" sz="4400" dirty="0"/>
          </a:p>
          <a:p>
            <a:pPr marL="771525" lvl="1" indent="-571500">
              <a:lnSpc>
                <a:spcPct val="100000"/>
              </a:lnSpc>
              <a:spcBef>
                <a:spcPts val="600"/>
              </a:spcBef>
              <a:spcAft>
                <a:spcPts val="600"/>
              </a:spcAft>
              <a:buFont typeface="Wingdings" panose="05000000000000000000" pitchFamily="2" charset="2"/>
              <a:buChar char="ü"/>
            </a:pPr>
            <a:r>
              <a:rPr lang="en-US" sz="4400" dirty="0" smtClean="0"/>
              <a:t>Overview M</a:t>
            </a:r>
            <a:r>
              <a:rPr lang="en-US" sz="4400" baseline="30000" dirty="0" smtClean="0"/>
              <a:t>3</a:t>
            </a:r>
            <a:endParaRPr lang="en-US" sz="4400" baseline="30000" dirty="0"/>
          </a:p>
          <a:p>
            <a:pPr marL="771525" lvl="1" indent="-571500">
              <a:lnSpc>
                <a:spcPct val="100000"/>
              </a:lnSpc>
              <a:spcBef>
                <a:spcPts val="600"/>
              </a:spcBef>
              <a:spcAft>
                <a:spcPts val="600"/>
              </a:spcAft>
              <a:buFont typeface="Arial" panose="020B0604020202020204" pitchFamily="34" charset="0"/>
              <a:buChar char="•"/>
            </a:pPr>
            <a:r>
              <a:rPr lang="en-US" sz="4400" dirty="0" smtClean="0"/>
              <a:t>Identify Action </a:t>
            </a:r>
            <a:endParaRPr lang="en-US" sz="4400" dirty="0"/>
          </a:p>
        </p:txBody>
      </p:sp>
    </p:spTree>
    <p:extLst>
      <p:ext uri="{BB962C8B-B14F-4D97-AF65-F5344CB8AC3E}">
        <p14:creationId xmlns:p14="http://schemas.microsoft.com/office/powerpoint/2010/main" val="254096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000"/>
                                  </p:stCondLst>
                                  <p:childTnLst>
                                    <p:animEffect transition="out" filter="fade">
                                      <p:cBhvr>
                                        <p:cTn id="6" dur="500"/>
                                        <p:tgtEl>
                                          <p:spTgt spid="6">
                                            <p:txEl>
                                              <p:pRg st="0" end="0"/>
                                            </p:txEl>
                                          </p:spTgt>
                                        </p:tgtEl>
                                      </p:cBhvr>
                                    </p:animEffect>
                                    <p:set>
                                      <p:cBhvr>
                                        <p:cTn id="7" dur="1" fill="hold">
                                          <p:stCondLst>
                                            <p:cond delay="499"/>
                                          </p:stCondLst>
                                        </p:cTn>
                                        <p:tgtEl>
                                          <p:spTgt spid="6">
                                            <p:txEl>
                                              <p:pRg st="0" end="0"/>
                                            </p:txEl>
                                          </p:spTgt>
                                        </p:tgtEl>
                                        <p:attrNameLst>
                                          <p:attrName>style.visibility</p:attrName>
                                        </p:attrNameLst>
                                      </p:cBhvr>
                                      <p:to>
                                        <p:strVal val="hidden"/>
                                      </p:to>
                                    </p:set>
                                  </p:childTnLst>
                                </p:cTn>
                              </p:par>
                              <p:par>
                                <p:cTn id="8" presetID="10" presetClass="entr" presetSubtype="0" fill="hold" grpId="0" nodeType="withEffect">
                                  <p:stCondLst>
                                    <p:cond delay="10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par>
                          <p:cTn id="11" fill="hold">
                            <p:stCondLst>
                              <p:cond delay="1500"/>
                            </p:stCondLst>
                            <p:childTnLst>
                              <p:par>
                                <p:cTn id="12" presetID="10" presetClass="exit" presetSubtype="0" fill="hold" nodeType="afterEffect">
                                  <p:stCondLst>
                                    <p:cond delay="0"/>
                                  </p:stCondLst>
                                  <p:childTnLst>
                                    <p:animEffect transition="out" filter="fade">
                                      <p:cBhvr>
                                        <p:cTn id="13" dur="500"/>
                                        <p:tgtEl>
                                          <p:spTgt spid="6">
                                            <p:txEl>
                                              <p:pRg st="1" end="1"/>
                                            </p:txEl>
                                          </p:spTgt>
                                        </p:tgtEl>
                                      </p:cBhvr>
                                    </p:animEffect>
                                    <p:set>
                                      <p:cBhvr>
                                        <p:cTn id="14" dur="1" fill="hold">
                                          <p:stCondLst>
                                            <p:cond delay="499"/>
                                          </p:stCondLst>
                                        </p:cTn>
                                        <p:tgtEl>
                                          <p:spTgt spid="6">
                                            <p:txEl>
                                              <p:pRg st="1" end="1"/>
                                            </p:txEl>
                                          </p:spTgt>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par>
                          <p:cTn id="21" fill="hold">
                            <p:stCondLst>
                              <p:cond delay="2000"/>
                            </p:stCondLst>
                            <p:childTnLst>
                              <p:par>
                                <p:cTn id="22" presetID="10" presetClass="exit" presetSubtype="0" fill="hold" nodeType="afterEffect">
                                  <p:stCondLst>
                                    <p:cond delay="0"/>
                                  </p:stCondLst>
                                  <p:childTnLst>
                                    <p:animEffect transition="out" filter="fade">
                                      <p:cBhvr>
                                        <p:cTn id="23" dur="500"/>
                                        <p:tgtEl>
                                          <p:spTgt spid="6">
                                            <p:txEl>
                                              <p:pRg st="2" end="2"/>
                                            </p:txEl>
                                          </p:spTgt>
                                        </p:tgtEl>
                                      </p:cBhvr>
                                    </p:animEffect>
                                    <p:set>
                                      <p:cBhvr>
                                        <p:cTn id="24" dur="1" fill="hold">
                                          <p:stCondLst>
                                            <p:cond delay="499"/>
                                          </p:stCondLst>
                                        </p:cTn>
                                        <p:tgtEl>
                                          <p:spTgt spid="6">
                                            <p:txEl>
                                              <p:pRg st="2" end="2"/>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8">
                                            <p:txEl>
                                              <p:pRg st="0" end="0"/>
                                            </p:txEl>
                                          </p:spTgt>
                                        </p:tgtEl>
                                      </p:cBhvr>
                                    </p:animEffect>
                                    <p:set>
                                      <p:cBhvr>
                                        <p:cTn id="29" dur="1" fill="hold">
                                          <p:stCondLst>
                                            <p:cond delay="499"/>
                                          </p:stCondLst>
                                        </p:cTn>
                                        <p:tgtEl>
                                          <p:spTgt spid="8">
                                            <p:txEl>
                                              <p:pRg st="0" end="0"/>
                                            </p:txEl>
                                          </p:spTgt>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8">
                                            <p:txEl>
                                              <p:pRg st="1" end="1"/>
                                            </p:txEl>
                                          </p:spTgt>
                                        </p:tgtEl>
                                      </p:cBhvr>
                                    </p:animEffect>
                                    <p:set>
                                      <p:cBhvr>
                                        <p:cTn id="32" dur="1" fill="hold">
                                          <p:stCondLst>
                                            <p:cond delay="499"/>
                                          </p:stCondLst>
                                        </p:cTn>
                                        <p:tgtEl>
                                          <p:spTgt spid="8">
                                            <p:txEl>
                                              <p:pRg st="1" end="1"/>
                                            </p:txEl>
                                          </p:spTgt>
                                        </p:tgtEl>
                                        <p:attrNameLst>
                                          <p:attrName>style.visibility</p:attrName>
                                        </p:attrNameLst>
                                      </p:cBhvr>
                                      <p:to>
                                        <p:strVal val="hidden"/>
                                      </p:to>
                                    </p:set>
                                  </p:childTnLst>
                                </p:cTn>
                              </p:par>
                              <p:par>
                                <p:cTn id="33" presetID="42" presetClass="path" presetSubtype="0" accel="50000" decel="50000" fill="hold" nodeType="withEffect">
                                  <p:stCondLst>
                                    <p:cond delay="0"/>
                                  </p:stCondLst>
                                  <p:childTnLst>
                                    <p:animMotion origin="layout" path="M 1.66667E-6 -2.96296E-6 L -0.00382 -0.36134 " pathEditMode="relative" rAng="0" ptsTypes="AA">
                                      <p:cBhvr>
                                        <p:cTn id="34" dur="2000" fill="hold"/>
                                        <p:tgtEl>
                                          <p:spTgt spid="8">
                                            <p:txEl>
                                              <p:pRg st="2" end="2"/>
                                            </p:txEl>
                                          </p:spTgt>
                                        </p:tgtEl>
                                        <p:attrNameLst>
                                          <p:attrName>ppt_x</p:attrName>
                                          <p:attrName>ppt_y</p:attrName>
                                        </p:attrNameLst>
                                      </p:cBhvr>
                                      <p:rCtr x="-191" y="-18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443"/>
          <a:stretch/>
        </p:blipFill>
        <p:spPr>
          <a:xfrm rot="5400000">
            <a:off x="1567233" y="-852447"/>
            <a:ext cx="5994295" cy="8229600"/>
          </a:xfrm>
          <a:prstGeom prst="rect">
            <a:avLst/>
          </a:prstGeom>
        </p:spPr>
      </p:pic>
    </p:spTree>
    <p:extLst>
      <p:ext uri="{BB962C8B-B14F-4D97-AF65-F5344CB8AC3E}">
        <p14:creationId xmlns:p14="http://schemas.microsoft.com/office/powerpoint/2010/main" val="3313637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sp>
        <p:nvSpPr>
          <p:cNvPr id="3" name="Title 1"/>
          <p:cNvSpPr txBox="1">
            <a:spLocks/>
          </p:cNvSpPr>
          <p:nvPr/>
        </p:nvSpPr>
        <p:spPr>
          <a:xfrm>
            <a:off x="822959" y="286605"/>
            <a:ext cx="7910193" cy="1030560"/>
          </a:xfrm>
          <a:prstGeom prst="rect">
            <a:avLst/>
          </a:prstGeom>
        </p:spPr>
        <p:txBody>
          <a:bodyPr anchor="t" anchorCtr="0">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300" smtClean="0"/>
              <a:t>Finding Validated and Reliable Tools</a:t>
            </a:r>
            <a:endParaRPr lang="en-US" sz="4300" dirty="0">
              <a:solidFill>
                <a:srgbClr val="24616E"/>
              </a:solidFill>
            </a:endParaRPr>
          </a:p>
        </p:txBody>
      </p:sp>
      <p:pic>
        <p:nvPicPr>
          <p:cNvPr id="5" name="Picture 2" descr="https://img.yumpu.com/53021266/1/358x462/from-soft-skills-to-hard-data-the-forum-for-youth-investme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6955" y="1143000"/>
            <a:ext cx="3886198" cy="502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srcRect r="1451"/>
          <a:stretch/>
        </p:blipFill>
        <p:spPr>
          <a:xfrm>
            <a:off x="353183" y="1143000"/>
            <a:ext cx="3881164" cy="5031499"/>
          </a:xfrm>
          <a:prstGeom prst="rect">
            <a:avLst/>
          </a:prstGeom>
          <a:ln>
            <a:noFill/>
          </a:ln>
          <a:effectLst>
            <a:outerShdw blurRad="292100" dist="139700" dir="2700000" algn="tl" rotWithShape="0">
              <a:srgbClr val="333333">
                <a:alpha val="65000"/>
              </a:srgbClr>
            </a:outerShdw>
          </a:effectLst>
        </p:spPr>
      </p:pic>
      <p:cxnSp>
        <p:nvCxnSpPr>
          <p:cNvPr id="7" name="Straight Connector 6"/>
          <p:cNvCxnSpPr/>
          <p:nvPr/>
        </p:nvCxnSpPr>
        <p:spPr>
          <a:xfrm>
            <a:off x="762000" y="914400"/>
            <a:ext cx="760476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21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sp>
        <p:nvSpPr>
          <p:cNvPr id="8" name="Title 1"/>
          <p:cNvSpPr txBox="1">
            <a:spLocks/>
          </p:cNvSpPr>
          <p:nvPr/>
        </p:nvSpPr>
        <p:spPr>
          <a:xfrm>
            <a:off x="822960" y="1066800"/>
            <a:ext cx="7543800" cy="670561"/>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i="1" dirty="0">
                <a:solidFill>
                  <a:srgbClr val="24616E"/>
                </a:solidFill>
              </a:rPr>
              <a:t>Believe It. Build It. </a:t>
            </a:r>
            <a:r>
              <a:rPr lang="en-US" dirty="0">
                <a:solidFill>
                  <a:srgbClr val="24616E"/>
                </a:solidFill>
              </a:rPr>
              <a:t>Online</a:t>
            </a:r>
          </a:p>
        </p:txBody>
      </p:sp>
      <p:cxnSp>
        <p:nvCxnSpPr>
          <p:cNvPr id="11" name="Straight Connector 10"/>
          <p:cNvCxnSpPr/>
          <p:nvPr/>
        </p:nvCxnSpPr>
        <p:spPr>
          <a:xfrm>
            <a:off x="762000" y="1737361"/>
            <a:ext cx="760476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2" descr="C:\Users\Brandon\Dropbox\Ignite Afterschool\Website\BiBi Web Resources\Images\BiBi Online Sneak Peak.png"/>
          <p:cNvPicPr>
            <a:picLocks noChangeAspect="1" noChangeArrowheads="1"/>
          </p:cNvPicPr>
          <p:nvPr/>
        </p:nvPicPr>
        <p:blipFill rotWithShape="1">
          <a:blip r:embed="rId4">
            <a:extLst>
              <a:ext uri="{28A0092B-C50C-407E-A947-70E740481C1C}">
                <a14:useLocalDpi xmlns:a14="http://schemas.microsoft.com/office/drawing/2010/main" val="0"/>
              </a:ext>
            </a:extLst>
          </a:blip>
          <a:stretch/>
        </p:blipFill>
        <p:spPr bwMode="auto">
          <a:xfrm>
            <a:off x="457200" y="2164964"/>
            <a:ext cx="8229600" cy="369307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0492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pic>
        <p:nvPicPr>
          <p:cNvPr id="6" name="Picture 5"/>
          <p:cNvPicPr>
            <a:picLocks noChangeAspect="1"/>
          </p:cNvPicPr>
          <p:nvPr/>
        </p:nvPicPr>
        <p:blipFill>
          <a:blip r:embed="rId4"/>
          <a:stretch>
            <a:fillRect/>
          </a:stretch>
        </p:blipFill>
        <p:spPr>
          <a:xfrm>
            <a:off x="457200" y="671409"/>
            <a:ext cx="8229600" cy="5348391"/>
          </a:xfrm>
          <a:prstGeom prst="rect">
            <a:avLst/>
          </a:prstGeom>
          <a:ln w="3175" cmpd="sng">
            <a:solidFill>
              <a:schemeClr val="tx1"/>
            </a:solidFill>
          </a:ln>
        </p:spPr>
      </p:pic>
    </p:spTree>
    <p:extLst>
      <p:ext uri="{BB962C8B-B14F-4D97-AF65-F5344CB8AC3E}">
        <p14:creationId xmlns:p14="http://schemas.microsoft.com/office/powerpoint/2010/main" val="52451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 t="6566" r="943"/>
          <a:stretch/>
        </p:blipFill>
        <p:spPr>
          <a:xfrm>
            <a:off x="457200" y="228600"/>
            <a:ext cx="8229600" cy="5970495"/>
          </a:xfrm>
          <a:prstGeom prst="rect">
            <a:avLst/>
          </a:prstGeom>
        </p:spPr>
      </p:pic>
    </p:spTree>
    <p:extLst>
      <p:ext uri="{BB962C8B-B14F-4D97-AF65-F5344CB8AC3E}">
        <p14:creationId xmlns:p14="http://schemas.microsoft.com/office/powerpoint/2010/main" val="565878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sp>
        <p:nvSpPr>
          <p:cNvPr id="5" name="Title 1"/>
          <p:cNvSpPr txBox="1">
            <a:spLocks/>
          </p:cNvSpPr>
          <p:nvPr/>
        </p:nvSpPr>
        <p:spPr>
          <a:xfrm>
            <a:off x="822960" y="286604"/>
            <a:ext cx="7543800" cy="1450757"/>
          </a:xfrm>
          <a:prstGeom prst="rect">
            <a:avLst/>
          </a:prstGeom>
        </p:spPr>
        <p:txBody>
          <a:bodyPr anchor="b" anchorCtr="0">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u="sng" dirty="0" smtClean="0">
                <a:solidFill>
                  <a:srgbClr val="24616E"/>
                </a:solidFill>
              </a:rPr>
              <a:t>Today you will…</a:t>
            </a:r>
            <a:endParaRPr lang="en-US" sz="4000" u="sng" dirty="0">
              <a:solidFill>
                <a:srgbClr val="24616E"/>
              </a:solidFill>
            </a:endParaRPr>
          </a:p>
        </p:txBody>
      </p:sp>
      <p:sp>
        <p:nvSpPr>
          <p:cNvPr id="6" name="Content Placeholder 2"/>
          <p:cNvSpPr txBox="1">
            <a:spLocks/>
          </p:cNvSpPr>
          <p:nvPr/>
        </p:nvSpPr>
        <p:spPr>
          <a:xfrm>
            <a:off x="533400" y="1845734"/>
            <a:ext cx="4343399" cy="4023360"/>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71525" lvl="1" indent="-571500">
              <a:lnSpc>
                <a:spcPct val="100000"/>
              </a:lnSpc>
              <a:spcBef>
                <a:spcPts val="600"/>
              </a:spcBef>
              <a:spcAft>
                <a:spcPts val="600"/>
              </a:spcAft>
              <a:buFont typeface="Arial" panose="020B0604020202020204" pitchFamily="34" charset="0"/>
              <a:buChar char="•"/>
            </a:pPr>
            <a:r>
              <a:rPr lang="en-US" sz="4400" dirty="0" smtClean="0"/>
              <a:t>Meet Ignite Afterschool</a:t>
            </a:r>
            <a:endParaRPr lang="en-US" sz="4400" dirty="0"/>
          </a:p>
          <a:p>
            <a:pPr marL="771525" lvl="1" indent="-571500">
              <a:lnSpc>
                <a:spcPct val="100000"/>
              </a:lnSpc>
              <a:spcBef>
                <a:spcPts val="600"/>
              </a:spcBef>
              <a:spcAft>
                <a:spcPts val="600"/>
              </a:spcAft>
              <a:buFont typeface="Arial" panose="020B0604020202020204" pitchFamily="34" charset="0"/>
              <a:buChar char="•"/>
            </a:pPr>
            <a:r>
              <a:rPr lang="en-US" sz="4400" dirty="0" smtClean="0"/>
              <a:t>Overview M</a:t>
            </a:r>
            <a:r>
              <a:rPr lang="en-US" sz="4400" baseline="30000" dirty="0" smtClean="0"/>
              <a:t>3</a:t>
            </a:r>
            <a:endParaRPr lang="en-US" sz="4400" baseline="30000" dirty="0"/>
          </a:p>
          <a:p>
            <a:pPr marL="771525" lvl="1" indent="-571500">
              <a:lnSpc>
                <a:spcPct val="100000"/>
              </a:lnSpc>
              <a:spcBef>
                <a:spcPts val="600"/>
              </a:spcBef>
              <a:spcAft>
                <a:spcPts val="600"/>
              </a:spcAft>
              <a:buFont typeface="Arial" panose="020B0604020202020204" pitchFamily="34" charset="0"/>
              <a:buChar char="•"/>
            </a:pPr>
            <a:r>
              <a:rPr lang="en-US" sz="4400" dirty="0" smtClean="0"/>
              <a:t>Identify Action</a:t>
            </a:r>
            <a:endParaRPr lang="en-US" sz="4400" dirty="0"/>
          </a:p>
        </p:txBody>
      </p:sp>
      <p:pic>
        <p:nvPicPr>
          <p:cNvPr id="7" name="Picture 6" descr="Stocksy_txpb6bd21c46jL000_Large_8128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8791" y="15240"/>
            <a:ext cx="4305209" cy="6309360"/>
          </a:xfrm>
          <a:prstGeom prst="rect">
            <a:avLst/>
          </a:prstGeom>
        </p:spPr>
      </p:pic>
      <p:sp>
        <p:nvSpPr>
          <p:cNvPr id="8" name="Content Placeholder 2"/>
          <p:cNvSpPr txBox="1">
            <a:spLocks/>
          </p:cNvSpPr>
          <p:nvPr/>
        </p:nvSpPr>
        <p:spPr>
          <a:xfrm>
            <a:off x="533400" y="1844040"/>
            <a:ext cx="4343399" cy="4023360"/>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71525" lvl="1" indent="-571500">
              <a:lnSpc>
                <a:spcPct val="100000"/>
              </a:lnSpc>
              <a:spcBef>
                <a:spcPts val="600"/>
              </a:spcBef>
              <a:spcAft>
                <a:spcPts val="600"/>
              </a:spcAft>
              <a:buFont typeface="Wingdings" panose="05000000000000000000" pitchFamily="2" charset="2"/>
              <a:buChar char="ü"/>
            </a:pPr>
            <a:r>
              <a:rPr lang="en-US" sz="4400" dirty="0" smtClean="0"/>
              <a:t>Meet Ignite Afterschool</a:t>
            </a:r>
            <a:endParaRPr lang="en-US" sz="4400" dirty="0"/>
          </a:p>
          <a:p>
            <a:pPr marL="771525" lvl="1" indent="-571500">
              <a:lnSpc>
                <a:spcPct val="100000"/>
              </a:lnSpc>
              <a:spcBef>
                <a:spcPts val="600"/>
              </a:spcBef>
              <a:spcAft>
                <a:spcPts val="600"/>
              </a:spcAft>
              <a:buFont typeface="Wingdings" panose="05000000000000000000" pitchFamily="2" charset="2"/>
              <a:buChar char="ü"/>
            </a:pPr>
            <a:r>
              <a:rPr lang="en-US" sz="4400" dirty="0" smtClean="0"/>
              <a:t>Overview M</a:t>
            </a:r>
            <a:r>
              <a:rPr lang="en-US" sz="4400" baseline="30000" dirty="0" smtClean="0"/>
              <a:t>3</a:t>
            </a:r>
          </a:p>
          <a:p>
            <a:pPr marL="771525" lvl="1" indent="-571500">
              <a:lnSpc>
                <a:spcPct val="100000"/>
              </a:lnSpc>
              <a:spcBef>
                <a:spcPts val="600"/>
              </a:spcBef>
              <a:spcAft>
                <a:spcPts val="600"/>
              </a:spcAft>
              <a:buFont typeface="Wingdings" panose="05000000000000000000" pitchFamily="2" charset="2"/>
              <a:buChar char="ü"/>
            </a:pPr>
            <a:r>
              <a:rPr lang="en-US" sz="4400" dirty="0" smtClean="0"/>
              <a:t>Identify Action </a:t>
            </a:r>
            <a:endParaRPr lang="en-US" sz="4400" dirty="0"/>
          </a:p>
        </p:txBody>
      </p:sp>
    </p:spTree>
    <p:extLst>
      <p:ext uri="{BB962C8B-B14F-4D97-AF65-F5344CB8AC3E}">
        <p14:creationId xmlns:p14="http://schemas.microsoft.com/office/powerpoint/2010/main" val="299496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000"/>
                                  </p:stCondLst>
                                  <p:childTnLst>
                                    <p:animEffect transition="out" filter="fade">
                                      <p:cBhvr>
                                        <p:cTn id="6" dur="500"/>
                                        <p:tgtEl>
                                          <p:spTgt spid="6">
                                            <p:txEl>
                                              <p:pRg st="0" end="0"/>
                                            </p:txEl>
                                          </p:spTgt>
                                        </p:tgtEl>
                                      </p:cBhvr>
                                    </p:animEffect>
                                    <p:set>
                                      <p:cBhvr>
                                        <p:cTn id="7" dur="1" fill="hold">
                                          <p:stCondLst>
                                            <p:cond delay="499"/>
                                          </p:stCondLst>
                                        </p:cTn>
                                        <p:tgtEl>
                                          <p:spTgt spid="6">
                                            <p:txEl>
                                              <p:pRg st="0" end="0"/>
                                            </p:txEl>
                                          </p:spTgt>
                                        </p:tgtEl>
                                        <p:attrNameLst>
                                          <p:attrName>style.visibility</p:attrName>
                                        </p:attrNameLst>
                                      </p:cBhvr>
                                      <p:to>
                                        <p:strVal val="hidden"/>
                                      </p:to>
                                    </p:set>
                                  </p:childTnLst>
                                </p:cTn>
                              </p:par>
                              <p:par>
                                <p:cTn id="8" presetID="10" presetClass="entr" presetSubtype="0" fill="hold" grpId="0" nodeType="withEffect">
                                  <p:stCondLst>
                                    <p:cond delay="10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par>
                          <p:cTn id="11" fill="hold">
                            <p:stCondLst>
                              <p:cond delay="1500"/>
                            </p:stCondLst>
                            <p:childTnLst>
                              <p:par>
                                <p:cTn id="12" presetID="10" presetClass="exit" presetSubtype="0" fill="hold" nodeType="afterEffect">
                                  <p:stCondLst>
                                    <p:cond delay="0"/>
                                  </p:stCondLst>
                                  <p:childTnLst>
                                    <p:animEffect transition="out" filter="fade">
                                      <p:cBhvr>
                                        <p:cTn id="13" dur="500"/>
                                        <p:tgtEl>
                                          <p:spTgt spid="6">
                                            <p:txEl>
                                              <p:pRg st="1" end="1"/>
                                            </p:txEl>
                                          </p:spTgt>
                                        </p:tgtEl>
                                      </p:cBhvr>
                                    </p:animEffect>
                                    <p:set>
                                      <p:cBhvr>
                                        <p:cTn id="14" dur="1" fill="hold">
                                          <p:stCondLst>
                                            <p:cond delay="499"/>
                                          </p:stCondLst>
                                        </p:cTn>
                                        <p:tgtEl>
                                          <p:spTgt spid="6">
                                            <p:txEl>
                                              <p:pRg st="1" end="1"/>
                                            </p:txEl>
                                          </p:spTgt>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par>
                          <p:cTn id="18" fill="hold">
                            <p:stCondLst>
                              <p:cond delay="2000"/>
                            </p:stCondLst>
                            <p:childTnLst>
                              <p:par>
                                <p:cTn id="19" presetID="10" presetClass="exit" presetSubtype="0" fill="hold" nodeType="afterEffect">
                                  <p:stCondLst>
                                    <p:cond delay="0"/>
                                  </p:stCondLst>
                                  <p:childTnLst>
                                    <p:animEffect transition="out" filter="fade">
                                      <p:cBhvr>
                                        <p:cTn id="20" dur="500"/>
                                        <p:tgtEl>
                                          <p:spTgt spid="6">
                                            <p:txEl>
                                              <p:pRg st="2" end="2"/>
                                            </p:txEl>
                                          </p:spTgt>
                                        </p:tgtEl>
                                      </p:cBhvr>
                                    </p:animEffect>
                                    <p:set>
                                      <p:cBhvr>
                                        <p:cTn id="21" dur="1" fill="hold">
                                          <p:stCondLst>
                                            <p:cond delay="499"/>
                                          </p:stCondLst>
                                        </p:cTn>
                                        <p:tgtEl>
                                          <p:spTgt spid="6">
                                            <p:txEl>
                                              <p:pRg st="2" end="2"/>
                                            </p:txEl>
                                          </p:spTgt>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cxnSp>
        <p:nvCxnSpPr>
          <p:cNvPr id="6" name="Straight Connector 5"/>
          <p:cNvCxnSpPr/>
          <p:nvPr/>
        </p:nvCxnSpPr>
        <p:spPr>
          <a:xfrm>
            <a:off x="762000" y="1737361"/>
            <a:ext cx="760476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822960" y="1143000"/>
            <a:ext cx="7543800" cy="594361"/>
          </a:xfrm>
          <a:prstGeom prst="rect">
            <a:avLst/>
          </a:prstGeom>
        </p:spPr>
        <p:txBody>
          <a:bodyPr>
            <a:normAutofit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smtClean="0">
                <a:solidFill>
                  <a:srgbClr val="24616E"/>
                </a:solidFill>
              </a:rPr>
              <a:t>Thank you! Stay in Touch</a:t>
            </a:r>
            <a:endParaRPr lang="en-US" sz="4000" dirty="0">
              <a:solidFill>
                <a:srgbClr val="24616E"/>
              </a:solidFill>
            </a:endParaRPr>
          </a:p>
        </p:txBody>
      </p:sp>
      <p:sp>
        <p:nvSpPr>
          <p:cNvPr id="8" name="Content Placeholder 2"/>
          <p:cNvSpPr txBox="1">
            <a:spLocks/>
          </p:cNvSpPr>
          <p:nvPr/>
        </p:nvSpPr>
        <p:spPr>
          <a:xfrm>
            <a:off x="822959" y="1845734"/>
            <a:ext cx="7543801" cy="402336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lnSpc>
                <a:spcPct val="100000"/>
              </a:lnSpc>
              <a:spcBef>
                <a:spcPts val="0"/>
              </a:spcBef>
              <a:spcAft>
                <a:spcPts val="0"/>
              </a:spcAft>
              <a:buFont typeface="Arial" panose="020B0604020202020204" pitchFamily="34" charset="0"/>
              <a:buChar char="•"/>
            </a:pPr>
            <a:r>
              <a:rPr lang="en-US" sz="3600" dirty="0" smtClean="0"/>
              <a:t>Eric.Billiet@state.mn.us</a:t>
            </a:r>
          </a:p>
          <a:p>
            <a:pPr lvl="1">
              <a:lnSpc>
                <a:spcPct val="100000"/>
              </a:lnSpc>
              <a:spcBef>
                <a:spcPts val="0"/>
              </a:spcBef>
              <a:spcAft>
                <a:spcPts val="0"/>
              </a:spcAft>
              <a:buFont typeface="Arial" panose="020B0604020202020204" pitchFamily="34" charset="0"/>
              <a:buChar char="•"/>
            </a:pPr>
            <a:r>
              <a:rPr lang="en-US" sz="3600" dirty="0" smtClean="0"/>
              <a:t>Maira.Rosas-Lee@state.mn.us </a:t>
            </a:r>
          </a:p>
          <a:p>
            <a:pPr lvl="1">
              <a:lnSpc>
                <a:spcPct val="100000"/>
              </a:lnSpc>
              <a:spcBef>
                <a:spcPts val="1200"/>
              </a:spcBef>
              <a:spcAft>
                <a:spcPts val="1200"/>
              </a:spcAft>
              <a:buFont typeface="Arial" panose="020B0604020202020204" pitchFamily="34" charset="0"/>
              <a:buChar char="•"/>
            </a:pPr>
            <a:r>
              <a:rPr lang="en-US" sz="3600" dirty="0" smtClean="0">
                <a:hlinkClick r:id="rId4"/>
              </a:rPr>
              <a:t>www.IgniteAfterschool.org</a:t>
            </a:r>
            <a:endParaRPr lang="en-US" sz="3600" dirty="0"/>
          </a:p>
          <a:p>
            <a:pPr lvl="1">
              <a:lnSpc>
                <a:spcPct val="100000"/>
              </a:lnSpc>
              <a:spcBef>
                <a:spcPts val="1200"/>
              </a:spcBef>
              <a:spcAft>
                <a:spcPts val="1200"/>
              </a:spcAft>
              <a:buFont typeface="Arial" panose="020B0604020202020204" pitchFamily="34" charset="0"/>
              <a:buChar char="•"/>
            </a:pPr>
            <a:r>
              <a:rPr lang="en-US" sz="3600" dirty="0" smtClean="0"/>
              <a:t>Twitter: @</a:t>
            </a:r>
            <a:r>
              <a:rPr lang="en-US" sz="3600" dirty="0" err="1" smtClean="0"/>
              <a:t>IgniteMN</a:t>
            </a:r>
            <a:endParaRPr lang="en-US" sz="3600" dirty="0" smtClean="0"/>
          </a:p>
          <a:p>
            <a:pPr lvl="1">
              <a:lnSpc>
                <a:spcPct val="100000"/>
              </a:lnSpc>
              <a:spcBef>
                <a:spcPts val="1200"/>
              </a:spcBef>
              <a:spcAft>
                <a:spcPts val="1200"/>
              </a:spcAft>
              <a:buFont typeface="Arial" panose="020B0604020202020204" pitchFamily="34" charset="0"/>
              <a:buChar char="•"/>
            </a:pPr>
            <a:r>
              <a:rPr lang="en-US" sz="3600" dirty="0" smtClean="0"/>
              <a:t> Facebook: Ignite Afterschool</a:t>
            </a:r>
          </a:p>
          <a:p>
            <a:endParaRPr lang="en-US" dirty="0"/>
          </a:p>
        </p:txBody>
      </p:sp>
    </p:spTree>
    <p:extLst>
      <p:ext uri="{BB962C8B-B14F-4D97-AF65-F5344CB8AC3E}">
        <p14:creationId xmlns:p14="http://schemas.microsoft.com/office/powerpoint/2010/main" val="256720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pic>
        <p:nvPicPr>
          <p:cNvPr id="5" name="Picture 4"/>
          <p:cNvPicPr>
            <a:picLocks noChangeAspect="1"/>
          </p:cNvPicPr>
          <p:nvPr/>
        </p:nvPicPr>
        <p:blipFill>
          <a:blip r:embed="rId4"/>
          <a:stretch>
            <a:fillRect/>
          </a:stretch>
        </p:blipFill>
        <p:spPr>
          <a:xfrm>
            <a:off x="1025889" y="860901"/>
            <a:ext cx="7092222" cy="5136198"/>
          </a:xfrm>
          <a:prstGeom prst="rect">
            <a:avLst/>
          </a:prstGeom>
        </p:spPr>
      </p:pic>
      <p:sp>
        <p:nvSpPr>
          <p:cNvPr id="7" name="Rectangle 6"/>
          <p:cNvSpPr/>
          <p:nvPr/>
        </p:nvSpPr>
        <p:spPr>
          <a:xfrm rot="21428042">
            <a:off x="1662850" y="2429997"/>
            <a:ext cx="5822266" cy="2492990"/>
          </a:xfrm>
          <a:prstGeom prst="rect">
            <a:avLst/>
          </a:prstGeom>
        </p:spPr>
        <p:txBody>
          <a:bodyPr wrap="square">
            <a:spAutoFit/>
          </a:bodyPr>
          <a:lstStyle/>
          <a:p>
            <a:pPr algn="ctr"/>
            <a:r>
              <a:rPr lang="en-US" sz="6000" b="1" dirty="0" smtClean="0">
                <a:latin typeface="Freestyle Script" panose="030804020302050B0404" pitchFamily="66" charset="0"/>
              </a:rPr>
              <a:t>Eric Billiet</a:t>
            </a:r>
          </a:p>
          <a:p>
            <a:pPr algn="ctr"/>
            <a:r>
              <a:rPr lang="en-US" sz="4800" dirty="0" smtClean="0">
                <a:latin typeface="Freestyle Script" panose="030804020302050B0404" pitchFamily="66" charset="0"/>
              </a:rPr>
              <a:t>Expanded Learning Specialist</a:t>
            </a:r>
          </a:p>
          <a:p>
            <a:pPr algn="ctr"/>
            <a:r>
              <a:rPr lang="en-US" sz="4800" dirty="0" smtClean="0">
                <a:latin typeface="Freestyle Script" panose="030804020302050B0404" pitchFamily="66" charset="0"/>
              </a:rPr>
              <a:t>MN Dept. of Education</a:t>
            </a:r>
            <a:endParaRPr lang="en-US" sz="4800" dirty="0">
              <a:latin typeface="Freestyle Script" panose="030804020302050B0404" pitchFamily="66" charset="0"/>
            </a:endParaRPr>
          </a:p>
        </p:txBody>
      </p:sp>
    </p:spTree>
    <p:extLst>
      <p:ext uri="{BB962C8B-B14F-4D97-AF65-F5344CB8AC3E}">
        <p14:creationId xmlns:p14="http://schemas.microsoft.com/office/powerpoint/2010/main" val="310835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22959" y="1845734"/>
            <a:ext cx="7543801" cy="402336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If folks want to get onto Ignites email list, they can go to this link </a:t>
            </a:r>
            <a:r>
              <a:rPr lang="en-US" u="sng" dirty="0">
                <a:hlinkClick r:id="rId3"/>
              </a:rPr>
              <a:t>http://igniteafterschool.org/get-involved/subscribe/</a:t>
            </a:r>
            <a:r>
              <a:rPr lang="en-US" dirty="0"/>
              <a:t> </a:t>
            </a:r>
            <a:endParaRPr lang="en-US" sz="2400" dirty="0"/>
          </a:p>
          <a:p>
            <a:r>
              <a:rPr lang="en-US" dirty="0"/>
              <a:t>(It is accessible through the website (igniteafterschool.org) under ‘contact us’ there is a “subscribe to email list” button.)</a:t>
            </a:r>
          </a:p>
        </p:txBody>
      </p:sp>
    </p:spTree>
    <p:extLst>
      <p:ext uri="{BB962C8B-B14F-4D97-AF65-F5344CB8AC3E}">
        <p14:creationId xmlns:p14="http://schemas.microsoft.com/office/powerpoint/2010/main" val="1033487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25889" y="860901"/>
            <a:ext cx="7092222" cy="5136198"/>
          </a:xfrm>
          <a:prstGeom prst="rect">
            <a:avLst/>
          </a:prstGeom>
        </p:spPr>
      </p:pic>
      <p:pic>
        <p:nvPicPr>
          <p:cNvPr id="4" name="Picture 3"/>
          <p:cNvPicPr>
            <a:picLocks noChangeAspect="1"/>
          </p:cNvPicPr>
          <p:nvPr/>
        </p:nvPicPr>
        <p:blipFill rotWithShape="1">
          <a:blip r:embed="rId4">
            <a:lum bright="70000" contrast="-70000"/>
          </a:blip>
          <a:srcRect l="70487" t="79089" r="16701" b="13008"/>
          <a:stretch/>
        </p:blipFill>
        <p:spPr>
          <a:xfrm>
            <a:off x="8305800" y="6400800"/>
            <a:ext cx="822960" cy="457200"/>
          </a:xfrm>
          <a:prstGeom prst="rect">
            <a:avLst/>
          </a:prstGeom>
        </p:spPr>
      </p:pic>
    </p:spTree>
    <p:extLst>
      <p:ext uri="{BB962C8B-B14F-4D97-AF65-F5344CB8AC3E}">
        <p14:creationId xmlns:p14="http://schemas.microsoft.com/office/powerpoint/2010/main" val="366501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pic>
        <p:nvPicPr>
          <p:cNvPr id="5" name="Picture 4" descr="tent.jpg"/>
          <p:cNvPicPr>
            <a:picLocks noChangeAspect="1"/>
          </p:cNvPicPr>
          <p:nvPr/>
        </p:nvPicPr>
        <p:blipFill rotWithShape="1">
          <a:blip r:embed="rId4" cstate="print">
            <a:extLst>
              <a:ext uri="{28A0092B-C50C-407E-A947-70E740481C1C}">
                <a14:useLocalDpi xmlns:a14="http://schemas.microsoft.com/office/drawing/2010/main" val="0"/>
              </a:ext>
            </a:extLst>
          </a:blip>
          <a:srcRect r="18919"/>
          <a:stretch/>
        </p:blipFill>
        <p:spPr>
          <a:xfrm>
            <a:off x="1" y="-7495"/>
            <a:ext cx="9143999" cy="6345529"/>
          </a:xfrm>
          <a:prstGeom prst="rect">
            <a:avLst/>
          </a:prstGeom>
        </p:spPr>
      </p:pic>
      <p:sp>
        <p:nvSpPr>
          <p:cNvPr id="7" name="Title 1"/>
          <p:cNvSpPr txBox="1">
            <a:spLocks/>
          </p:cNvSpPr>
          <p:nvPr/>
        </p:nvSpPr>
        <p:spPr>
          <a:xfrm>
            <a:off x="838200" y="76200"/>
            <a:ext cx="7543800" cy="1450757"/>
          </a:xfrm>
          <a:prstGeom prst="rect">
            <a:avLst/>
          </a:prstGeom>
        </p:spPr>
        <p:txBody>
          <a:bodyPr anchor="b" anchorCtr="0">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smtClean="0">
                <a:solidFill>
                  <a:schemeClr val="bg1"/>
                </a:solidFill>
              </a:rPr>
              <a:t/>
            </a:r>
            <a:br>
              <a:rPr lang="en-US" sz="4000" dirty="0" smtClean="0">
                <a:solidFill>
                  <a:schemeClr val="bg1"/>
                </a:solidFill>
              </a:rPr>
            </a:br>
            <a:r>
              <a:rPr lang="en-US" sz="4000" dirty="0" smtClean="0">
                <a:solidFill>
                  <a:schemeClr val="bg1"/>
                </a:solidFill>
              </a:rPr>
              <a:t>Aspiration for tomorrow…</a:t>
            </a:r>
            <a:endParaRPr lang="en-US" sz="4000" dirty="0">
              <a:solidFill>
                <a:schemeClr val="bg1"/>
              </a:solidFill>
            </a:endParaRPr>
          </a:p>
        </p:txBody>
      </p:sp>
      <p:sp>
        <p:nvSpPr>
          <p:cNvPr id="6" name="Title 1"/>
          <p:cNvSpPr txBox="1">
            <a:spLocks/>
          </p:cNvSpPr>
          <p:nvPr/>
        </p:nvSpPr>
        <p:spPr>
          <a:xfrm>
            <a:off x="822960" y="73243"/>
            <a:ext cx="7543800" cy="1450757"/>
          </a:xfrm>
          <a:prstGeom prst="rect">
            <a:avLst/>
          </a:prstGeom>
        </p:spPr>
        <p:txBody>
          <a:bodyPr anchor="b" anchorCtr="0">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smtClean="0">
                <a:solidFill>
                  <a:schemeClr val="bg1"/>
                </a:solidFill>
              </a:rPr>
              <a:t>Inspiration for today</a:t>
            </a:r>
            <a:br>
              <a:rPr lang="en-US" sz="4000" dirty="0" smtClean="0">
                <a:solidFill>
                  <a:schemeClr val="bg1"/>
                </a:solidFill>
              </a:rPr>
            </a:br>
            <a:endParaRPr lang="en-US" sz="4000" dirty="0">
              <a:solidFill>
                <a:schemeClr val="bg1"/>
              </a:solidFill>
            </a:endParaRPr>
          </a:p>
        </p:txBody>
      </p:sp>
    </p:spTree>
    <p:extLst>
      <p:ext uri="{BB962C8B-B14F-4D97-AF65-F5344CB8AC3E}">
        <p14:creationId xmlns:p14="http://schemas.microsoft.com/office/powerpoint/2010/main" val="79680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iterate type="lt">
                                    <p:tmPct val="5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750"/>
                                        <p:tgtEl>
                                          <p:spTgt spid="6">
                                            <p:txEl>
                                              <p:pRg st="0" end="0"/>
                                            </p:txEl>
                                          </p:spTgt>
                                        </p:tgtEl>
                                      </p:cBhvr>
                                    </p:animEffect>
                                  </p:childTnLst>
                                </p:cTn>
                              </p:par>
                            </p:childTnLst>
                          </p:cTn>
                        </p:par>
                        <p:par>
                          <p:cTn id="8" fill="hold">
                            <p:stCondLst>
                              <p:cond delay="1925"/>
                            </p:stCondLst>
                            <p:childTnLst>
                              <p:par>
                                <p:cTn id="9" presetID="22" presetClass="entr" presetSubtype="8" fill="hold" nodeType="afterEffect">
                                  <p:stCondLst>
                                    <p:cond delay="250"/>
                                  </p:stCondLst>
                                  <p:iterate type="lt">
                                    <p:tmPct val="5000"/>
                                  </p:iterate>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75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70487" t="79089" r="16701" b="13008"/>
          <a:stretch/>
        </p:blipFill>
        <p:spPr>
          <a:xfrm>
            <a:off x="8305800" y="6400800"/>
            <a:ext cx="822960" cy="457200"/>
          </a:xfrm>
          <a:prstGeom prst="rect">
            <a:avLst/>
          </a:prstGeom>
        </p:spPr>
      </p:pic>
      <p:sp>
        <p:nvSpPr>
          <p:cNvPr id="5" name="Title 1"/>
          <p:cNvSpPr txBox="1">
            <a:spLocks/>
          </p:cNvSpPr>
          <p:nvPr/>
        </p:nvSpPr>
        <p:spPr>
          <a:xfrm>
            <a:off x="822960" y="286604"/>
            <a:ext cx="4015831" cy="1450757"/>
          </a:xfrm>
          <a:prstGeom prst="rect">
            <a:avLst/>
          </a:prstGeom>
        </p:spPr>
        <p:txBody>
          <a:bodyPr anchor="b" anchorCtr="0">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u="sng" dirty="0" smtClean="0">
                <a:solidFill>
                  <a:srgbClr val="24616E"/>
                </a:solidFill>
              </a:rPr>
              <a:t>Today, you will…</a:t>
            </a:r>
            <a:endParaRPr lang="en-US" sz="4000" u="sng" dirty="0">
              <a:solidFill>
                <a:srgbClr val="24616E"/>
              </a:solidFill>
            </a:endParaRPr>
          </a:p>
        </p:txBody>
      </p:sp>
      <p:sp>
        <p:nvSpPr>
          <p:cNvPr id="6" name="Content Placeholder 2"/>
          <p:cNvSpPr txBox="1">
            <a:spLocks/>
          </p:cNvSpPr>
          <p:nvPr/>
        </p:nvSpPr>
        <p:spPr>
          <a:xfrm>
            <a:off x="533400" y="1845734"/>
            <a:ext cx="4343399" cy="4023360"/>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627063" lvl="1" indent="-427038">
              <a:lnSpc>
                <a:spcPct val="100000"/>
              </a:lnSpc>
              <a:spcBef>
                <a:spcPts val="600"/>
              </a:spcBef>
              <a:spcAft>
                <a:spcPts val="600"/>
              </a:spcAft>
              <a:buFont typeface="Arial"/>
              <a:buChar char="•"/>
            </a:pPr>
            <a:r>
              <a:rPr lang="en-US" sz="4400" dirty="0" smtClean="0"/>
              <a:t>Meet Ignite Afterschool</a:t>
            </a:r>
            <a:endParaRPr lang="en-US" sz="4400" dirty="0"/>
          </a:p>
          <a:p>
            <a:pPr marL="627063" lvl="1" indent="-427038">
              <a:lnSpc>
                <a:spcPct val="100000"/>
              </a:lnSpc>
              <a:spcBef>
                <a:spcPts val="600"/>
              </a:spcBef>
              <a:spcAft>
                <a:spcPts val="600"/>
              </a:spcAft>
              <a:buFont typeface="Arial"/>
              <a:buChar char="•"/>
            </a:pPr>
            <a:r>
              <a:rPr lang="en-US" sz="4400" dirty="0" smtClean="0"/>
              <a:t>Overview M</a:t>
            </a:r>
            <a:r>
              <a:rPr lang="en-US" sz="4400" baseline="30000" dirty="0" smtClean="0"/>
              <a:t>3</a:t>
            </a:r>
            <a:endParaRPr lang="en-US" sz="4400" baseline="30000" dirty="0"/>
          </a:p>
          <a:p>
            <a:pPr marL="627063" lvl="1" indent="-427038">
              <a:lnSpc>
                <a:spcPct val="100000"/>
              </a:lnSpc>
              <a:spcBef>
                <a:spcPts val="600"/>
              </a:spcBef>
              <a:spcAft>
                <a:spcPts val="600"/>
              </a:spcAft>
              <a:buFont typeface="Arial"/>
              <a:buChar char="•"/>
            </a:pPr>
            <a:r>
              <a:rPr lang="en-US" sz="4400" dirty="0" smtClean="0"/>
              <a:t>Identify Action</a:t>
            </a:r>
            <a:endParaRPr lang="en-US" sz="4400" dirty="0"/>
          </a:p>
        </p:txBody>
      </p:sp>
      <p:pic>
        <p:nvPicPr>
          <p:cNvPr id="7" name="Picture 6" descr="Stocksy_txpb6bd21c46jL000_Large_8128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8791" y="15240"/>
            <a:ext cx="4305209" cy="6309360"/>
          </a:xfrm>
          <a:prstGeom prst="rect">
            <a:avLst/>
          </a:prstGeom>
        </p:spPr>
      </p:pic>
    </p:spTree>
    <p:extLst>
      <p:ext uri="{BB962C8B-B14F-4D97-AF65-F5344CB8AC3E}">
        <p14:creationId xmlns:p14="http://schemas.microsoft.com/office/powerpoint/2010/main" val="207012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250"/>
                                        <p:tgtEl>
                                          <p:spTgt spid="6">
                                            <p:txEl>
                                              <p:pRg st="0" end="0"/>
                                            </p:txEl>
                                          </p:spTgt>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250"/>
                                        <p:tgtEl>
                                          <p:spTgt spid="6">
                                            <p:txEl>
                                              <p:pRg st="1" end="1"/>
                                            </p:txEl>
                                          </p:spTgt>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25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0"/>
                                        <p:tgtEl>
                                          <p:spTgt spid="6">
                                            <p:txEl>
                                              <p:pRg st="1" end="1"/>
                                            </p:txEl>
                                          </p:spTgt>
                                        </p:tgtEl>
                                      </p:cBhvr>
                                    </p:animEffect>
                                    <p:set>
                                      <p:cBhvr>
                                        <p:cTn id="20" dur="1" fill="hold">
                                          <p:stCondLst>
                                            <p:cond delay="999"/>
                                          </p:stCondLst>
                                        </p:cTn>
                                        <p:tgtEl>
                                          <p:spTgt spid="6">
                                            <p:txEl>
                                              <p:pRg st="1" end="1"/>
                                            </p:txEl>
                                          </p:spTgt>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1000"/>
                                        <p:tgtEl>
                                          <p:spTgt spid="6">
                                            <p:txEl>
                                              <p:pRg st="2" end="2"/>
                                            </p:txEl>
                                          </p:spTgt>
                                        </p:tgtEl>
                                      </p:cBhvr>
                                    </p:animEffect>
                                    <p:set>
                                      <p:cBhvr>
                                        <p:cTn id="23" dur="1" fill="hold">
                                          <p:stCondLst>
                                            <p:cond delay="999"/>
                                          </p:stCondLst>
                                        </p:cTn>
                                        <p:tgtEl>
                                          <p:spTgt spid="6">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71600" y="685800"/>
            <a:ext cx="7092222" cy="5136198"/>
          </a:xfrm>
          <a:prstGeom prst="rect">
            <a:avLst/>
          </a:prstGeom>
        </p:spPr>
      </p:pic>
      <p:pic>
        <p:nvPicPr>
          <p:cNvPr id="4" name="Picture 3"/>
          <p:cNvPicPr>
            <a:picLocks noChangeAspect="1"/>
          </p:cNvPicPr>
          <p:nvPr/>
        </p:nvPicPr>
        <p:blipFill rotWithShape="1">
          <a:blip r:embed="rId4">
            <a:lum bright="70000" contrast="-70000"/>
          </a:blip>
          <a:srcRect l="70487" t="79089" r="16701" b="13008"/>
          <a:stretch/>
        </p:blipFill>
        <p:spPr>
          <a:xfrm>
            <a:off x="8305800" y="6400800"/>
            <a:ext cx="822960" cy="457200"/>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2015273" y="2286000"/>
            <a:ext cx="5804875" cy="2726176"/>
          </a:xfrm>
          <a:prstGeom prst="rect">
            <a:avLst/>
          </a:prstGeom>
        </p:spPr>
      </p:pic>
    </p:spTree>
    <p:extLst>
      <p:ext uri="{BB962C8B-B14F-4D97-AF65-F5344CB8AC3E}">
        <p14:creationId xmlns:p14="http://schemas.microsoft.com/office/powerpoint/2010/main" val="272767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Retrospect">
  <a:themeElements>
    <a:clrScheme name="Custom 1">
      <a:dk1>
        <a:sysClr val="windowText" lastClr="000000"/>
      </a:dk1>
      <a:lt1>
        <a:sysClr val="window" lastClr="FFFFFF"/>
      </a:lt1>
      <a:dk2>
        <a:srgbClr val="1F497D"/>
      </a:dk2>
      <a:lt2>
        <a:srgbClr val="EEECE1"/>
      </a:lt2>
      <a:accent1>
        <a:srgbClr val="F5841F"/>
      </a:accent1>
      <a:accent2>
        <a:srgbClr val="24616E"/>
      </a:accent2>
      <a:accent3>
        <a:srgbClr val="9BBB59"/>
      </a:accent3>
      <a:accent4>
        <a:srgbClr val="8064A2"/>
      </a:accent4>
      <a:accent5>
        <a:srgbClr val="4BACC6"/>
      </a:accent5>
      <a:accent6>
        <a:srgbClr val="F79646"/>
      </a:accent6>
      <a:hlink>
        <a:srgbClr val="0000FF"/>
      </a:hlink>
      <a:folHlink>
        <a:srgbClr val="800080"/>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12232</TotalTime>
  <Words>4311</Words>
  <Application>Microsoft Office PowerPoint</Application>
  <PresentationFormat>On-screen Show (4:3)</PresentationFormat>
  <Paragraphs>451</Paragraphs>
  <Slides>50</Slides>
  <Notes>50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0" baseType="lpstr">
      <vt:lpstr>Arial</vt:lpstr>
      <vt:lpstr>Calibri</vt:lpstr>
      <vt:lpstr>Calibri Light</vt:lpstr>
      <vt:lpstr>Chalkduster</vt:lpstr>
      <vt:lpstr>Freestyle Script</vt:lpstr>
      <vt:lpstr>LubalinGraph-Demi</vt:lpstr>
      <vt:lpstr>Times New Roman</vt:lpstr>
      <vt:lpstr>Wingdings</vt:lpstr>
      <vt:lpstr>Retrospect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Minnesota Department of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Funding Streams by  Funding Source</dc:title>
  <dc:creator>Oehrlein, Sheila</dc:creator>
  <cp:lastModifiedBy>Emily Subialka</cp:lastModifiedBy>
  <cp:revision>283</cp:revision>
  <cp:lastPrinted>2016-05-17T15:30:22Z</cp:lastPrinted>
  <dcterms:created xsi:type="dcterms:W3CDTF">2013-12-18T21:14:03Z</dcterms:created>
  <dcterms:modified xsi:type="dcterms:W3CDTF">2016-05-27T20:38:04Z</dcterms:modified>
</cp:coreProperties>
</file>